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332" r:id="rId23"/>
    <p:sldId id="279" r:id="rId24"/>
    <p:sldId id="280" r:id="rId25"/>
    <p:sldId id="283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306" r:id="rId36"/>
    <p:sldId id="307" r:id="rId37"/>
    <p:sldId id="308" r:id="rId38"/>
    <p:sldId id="310" r:id="rId39"/>
    <p:sldId id="311" r:id="rId40"/>
    <p:sldId id="312" r:id="rId41"/>
    <p:sldId id="291" r:id="rId42"/>
    <p:sldId id="292" r:id="rId43"/>
    <p:sldId id="294" r:id="rId44"/>
    <p:sldId id="298" r:id="rId45"/>
    <p:sldId id="297" r:id="rId46"/>
    <p:sldId id="333" r:id="rId47"/>
    <p:sldId id="334" r:id="rId48"/>
    <p:sldId id="335" r:id="rId49"/>
    <p:sldId id="336" r:id="rId50"/>
    <p:sldId id="300" r:id="rId51"/>
    <p:sldId id="301" r:id="rId52"/>
    <p:sldId id="302" r:id="rId53"/>
    <p:sldId id="303" r:id="rId54"/>
    <p:sldId id="304" r:id="rId55"/>
    <p:sldId id="305" r:id="rId56"/>
    <p:sldId id="313" r:id="rId57"/>
    <p:sldId id="314" r:id="rId58"/>
    <p:sldId id="338" r:id="rId59"/>
    <p:sldId id="315" r:id="rId60"/>
    <p:sldId id="316" r:id="rId61"/>
    <p:sldId id="317" r:id="rId62"/>
    <p:sldId id="319" r:id="rId63"/>
    <p:sldId id="320" r:id="rId64"/>
    <p:sldId id="321" r:id="rId65"/>
    <p:sldId id="340" r:id="rId66"/>
    <p:sldId id="325" r:id="rId67"/>
    <p:sldId id="342" r:id="rId68"/>
    <p:sldId id="344" r:id="rId69"/>
    <p:sldId id="343" r:id="rId70"/>
    <p:sldId id="329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Shunt Detection and Quantification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The technique of the </a:t>
            </a:r>
            <a:r>
              <a:rPr lang="en-US" sz="1600" dirty="0" err="1"/>
              <a:t>oximetry</a:t>
            </a:r>
            <a:r>
              <a:rPr lang="en-US" sz="1600" dirty="0"/>
              <a:t> run is based on the </a:t>
            </a:r>
            <a:r>
              <a:rPr lang="en-US" sz="1600" dirty="0" smtClean="0"/>
              <a:t>pioneering studies </a:t>
            </a:r>
            <a:r>
              <a:rPr lang="en-US" sz="1600" dirty="0"/>
              <a:t>of Dexter and his associates in 1947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Proposed </a:t>
            </a:r>
            <a:r>
              <a:rPr lang="en-US" sz="1600" dirty="0"/>
              <a:t>step up at atrial , ventricular , </a:t>
            </a:r>
            <a:r>
              <a:rPr lang="en-US" sz="1600" dirty="0" smtClean="0"/>
              <a:t>PA level</a:t>
            </a:r>
            <a:r>
              <a:rPr lang="en-US" sz="1600" dirty="0"/>
              <a:t> </a:t>
            </a:r>
            <a:r>
              <a:rPr lang="en-US" sz="1600" dirty="0" smtClean="0"/>
              <a:t>are 2 </a:t>
            </a:r>
            <a:r>
              <a:rPr lang="en-US" sz="1600" dirty="0" err="1" smtClean="0"/>
              <a:t>vol</a:t>
            </a:r>
            <a:r>
              <a:rPr lang="en-US" sz="1600" dirty="0" smtClean="0"/>
              <a:t>%, 1vol%, 0.5vol%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1 </a:t>
            </a:r>
            <a:r>
              <a:rPr lang="en-US" sz="1600" dirty="0" err="1" smtClean="0"/>
              <a:t>vol</a:t>
            </a:r>
            <a:r>
              <a:rPr lang="en-US" sz="1600" dirty="0" smtClean="0"/>
              <a:t>% =1 ml O2/100 ml blood, or 10 ml O2/L of </a:t>
            </a:r>
            <a:r>
              <a:rPr lang="en-US" sz="1600" dirty="0" smtClean="0"/>
              <a:t>blood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Oxygen content was measured by Van </a:t>
            </a:r>
            <a:r>
              <a:rPr lang="en-US" sz="1600" dirty="0" err="1"/>
              <a:t>Slyke</a:t>
            </a:r>
            <a:r>
              <a:rPr lang="en-US" sz="1600" dirty="0"/>
              <a:t> technique , and other </a:t>
            </a:r>
            <a:r>
              <a:rPr lang="en-US" sz="1600" dirty="0" err="1"/>
              <a:t>manometric</a:t>
            </a:r>
            <a:r>
              <a:rPr lang="en-US" sz="1600" dirty="0"/>
              <a:t> studies</a:t>
            </a:r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332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1600" dirty="0"/>
              <a:t>Various methods used for </a:t>
            </a:r>
            <a:r>
              <a:rPr lang="en-US" sz="1600" dirty="0" err="1"/>
              <a:t>oximetry</a:t>
            </a:r>
            <a:r>
              <a:rPr lang="en-US" sz="1600" dirty="0"/>
              <a:t> run are</a:t>
            </a:r>
          </a:p>
          <a:p>
            <a:pPr>
              <a:lnSpc>
                <a:spcPct val="170000"/>
              </a:lnSpc>
            </a:pPr>
            <a:r>
              <a:rPr lang="en-US" sz="1600" dirty="0"/>
              <a:t>1. Oxygen content</a:t>
            </a:r>
          </a:p>
          <a:p>
            <a:pPr>
              <a:lnSpc>
                <a:spcPct val="170000"/>
              </a:lnSpc>
            </a:pPr>
            <a:r>
              <a:rPr lang="en-US" sz="1600" dirty="0"/>
              <a:t>2. Oxygen saturation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600" dirty="0" smtClean="0"/>
              <a:t>Spectrophotometry</a:t>
            </a:r>
            <a:endParaRPr lang="en-US" sz="1600" dirty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600" dirty="0" smtClean="0"/>
              <a:t>Oxygen </a:t>
            </a:r>
            <a:r>
              <a:rPr lang="en-US" sz="1600" dirty="0"/>
              <a:t>dissociation </a:t>
            </a:r>
            <a:r>
              <a:rPr lang="en-US" sz="1600" dirty="0" smtClean="0"/>
              <a:t>curve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456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Spectrophotometric </a:t>
            </a:r>
            <a:r>
              <a:rPr lang="en-US" sz="1600" dirty="0" err="1" smtClean="0"/>
              <a:t>oximetry</a:t>
            </a:r>
            <a:r>
              <a:rPr lang="en-US" sz="1600" dirty="0" smtClean="0"/>
              <a:t> is </a:t>
            </a:r>
            <a:r>
              <a:rPr lang="en-US" sz="1600" dirty="0"/>
              <a:t>technically easy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Oxygen </a:t>
            </a:r>
            <a:r>
              <a:rPr lang="en-US" sz="1600" dirty="0"/>
              <a:t>content is calculated by saturation by</a:t>
            </a:r>
          </a:p>
          <a:p>
            <a:pPr marL="64008" indent="0">
              <a:lnSpc>
                <a:spcPct val="150000"/>
              </a:lnSpc>
              <a:buNone/>
            </a:pPr>
            <a:r>
              <a:rPr lang="en-US" sz="1600" dirty="0" smtClean="0"/>
              <a:t>    = </a:t>
            </a:r>
            <a:r>
              <a:rPr lang="en-US" sz="1600" dirty="0"/>
              <a:t>O2 sat. * </a:t>
            </a:r>
            <a:r>
              <a:rPr lang="en-US" sz="1600" dirty="0" err="1"/>
              <a:t>Hb</a:t>
            </a:r>
            <a:r>
              <a:rPr lang="en-US" sz="1600" dirty="0"/>
              <a:t> % * 1.36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When </a:t>
            </a:r>
            <a:r>
              <a:rPr lang="en-US" sz="1600" dirty="0"/>
              <a:t>oxygen content is derived in this manner, rather than by </a:t>
            </a:r>
            <a:r>
              <a:rPr lang="en-US" sz="1600" dirty="0" smtClean="0"/>
              <a:t>direct </a:t>
            </a:r>
            <a:r>
              <a:rPr lang="en-US" sz="1600" dirty="0" err="1" smtClean="0"/>
              <a:t>oximetric</a:t>
            </a:r>
            <a:r>
              <a:rPr lang="en-US" sz="1600" dirty="0" smtClean="0"/>
              <a:t> </a:t>
            </a:r>
            <a:r>
              <a:rPr lang="en-US" sz="1600" dirty="0"/>
              <a:t>technique, the value is no more accurate (presence </a:t>
            </a:r>
            <a:r>
              <a:rPr lang="en-US" sz="1600" dirty="0" smtClean="0"/>
              <a:t>of </a:t>
            </a:r>
            <a:r>
              <a:rPr lang="en-US" sz="1600" dirty="0" err="1" smtClean="0"/>
              <a:t>carboxy</a:t>
            </a:r>
            <a:r>
              <a:rPr lang="en-US" sz="1600" dirty="0" smtClean="0"/>
              <a:t> </a:t>
            </a:r>
            <a:r>
              <a:rPr lang="en-US" sz="1600" dirty="0" err="1" smtClean="0"/>
              <a:t>Hb</a:t>
            </a:r>
            <a:r>
              <a:rPr lang="en-US" sz="1600" dirty="0" smtClean="0"/>
              <a:t> </a:t>
            </a:r>
            <a:r>
              <a:rPr lang="en-US" sz="1600" dirty="0"/>
              <a:t>or </a:t>
            </a:r>
            <a:r>
              <a:rPr lang="en-US" sz="1600" dirty="0" err="1" smtClean="0"/>
              <a:t>Hb</a:t>
            </a:r>
            <a:r>
              <a:rPr lang="en-US" sz="1600" dirty="0" smtClean="0"/>
              <a:t> </a:t>
            </a:r>
            <a:r>
              <a:rPr lang="en-US" sz="1600" dirty="0"/>
              <a:t>variants with O2 capacity </a:t>
            </a:r>
            <a:r>
              <a:rPr lang="en-US" sz="1600" dirty="0" smtClean="0"/>
              <a:t>other than </a:t>
            </a:r>
            <a:r>
              <a:rPr lang="en-US" sz="1600" dirty="0"/>
              <a:t>1.36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0677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O2 content </a:t>
            </a:r>
            <a:r>
              <a:rPr lang="en-US" sz="3600" dirty="0" err="1" smtClean="0"/>
              <a:t>vs</a:t>
            </a:r>
            <a:r>
              <a:rPr lang="en-US" sz="3600" dirty="0" smtClean="0"/>
              <a:t> O2 saturation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1600" i="1" dirty="0" err="1">
                <a:solidFill>
                  <a:schemeClr val="bg1"/>
                </a:solidFill>
              </a:rPr>
              <a:t>Antman</a:t>
            </a:r>
            <a:r>
              <a:rPr lang="en-US" sz="1600" i="1" dirty="0">
                <a:solidFill>
                  <a:schemeClr val="bg1"/>
                </a:solidFill>
              </a:rPr>
              <a:t> EM. Blood oxygen measurements in the assessment of </a:t>
            </a:r>
            <a:r>
              <a:rPr lang="en-US" sz="1600" i="1" dirty="0" err="1">
                <a:solidFill>
                  <a:schemeClr val="bg1"/>
                </a:solidFill>
              </a:rPr>
              <a:t>intracardiac</a:t>
            </a:r>
            <a:r>
              <a:rPr lang="en-US" sz="1600" i="1" dirty="0">
                <a:solidFill>
                  <a:schemeClr val="bg1"/>
                </a:solidFill>
              </a:rPr>
              <a:t> left </a:t>
            </a:r>
            <a:r>
              <a:rPr lang="en-US" sz="1600" i="1" dirty="0" smtClean="0">
                <a:solidFill>
                  <a:schemeClr val="bg1"/>
                </a:solidFill>
              </a:rPr>
              <a:t>to right </a:t>
            </a:r>
            <a:r>
              <a:rPr lang="en-US" sz="1600" i="1" dirty="0">
                <a:solidFill>
                  <a:schemeClr val="bg1"/>
                </a:solidFill>
              </a:rPr>
              <a:t>shunts: a critical appraisal of methodology. Am J </a:t>
            </a:r>
            <a:r>
              <a:rPr lang="en-US" sz="1600" i="1" dirty="0" err="1">
                <a:solidFill>
                  <a:schemeClr val="bg1"/>
                </a:solidFill>
              </a:rPr>
              <a:t>Cardiol</a:t>
            </a:r>
            <a:r>
              <a:rPr lang="en-US" sz="1600" i="1" dirty="0">
                <a:solidFill>
                  <a:schemeClr val="bg1"/>
                </a:solidFill>
              </a:rPr>
              <a:t> 1980</a:t>
            </a:r>
          </a:p>
          <a:p>
            <a:pPr>
              <a:lnSpc>
                <a:spcPct val="170000"/>
              </a:lnSpc>
            </a:pPr>
            <a:r>
              <a:rPr lang="en-US" sz="1600" dirty="0" err="1" smtClean="0"/>
              <a:t>Antman</a:t>
            </a:r>
            <a:r>
              <a:rPr lang="en-US" sz="1600" dirty="0" smtClean="0"/>
              <a:t> </a:t>
            </a:r>
            <a:r>
              <a:rPr lang="en-US" sz="1600" dirty="0"/>
              <a:t>and coworkers – normal variation of both oxygen content </a:t>
            </a:r>
            <a:r>
              <a:rPr lang="en-US" sz="1600" dirty="0" smtClean="0"/>
              <a:t>and oxygen </a:t>
            </a:r>
            <a:r>
              <a:rPr lang="en-US" sz="1600" dirty="0"/>
              <a:t>saturation of blood in the right heart chambers</a:t>
            </a:r>
          </a:p>
          <a:p>
            <a:pPr>
              <a:lnSpc>
                <a:spcPct val="170000"/>
              </a:lnSpc>
            </a:pPr>
            <a:r>
              <a:rPr lang="en-US" sz="1600" dirty="0" smtClean="0"/>
              <a:t>Pts</a:t>
            </a:r>
            <a:r>
              <a:rPr lang="en-US" sz="1600" dirty="0"/>
              <a:t>. without </a:t>
            </a:r>
            <a:r>
              <a:rPr lang="en-US" sz="1600" dirty="0" err="1"/>
              <a:t>intracardiac</a:t>
            </a:r>
            <a:r>
              <a:rPr lang="en-US" sz="1600" dirty="0"/>
              <a:t> shunts who were undergoing diagnostic cath.</a:t>
            </a:r>
          </a:p>
          <a:p>
            <a:pPr>
              <a:lnSpc>
                <a:spcPct val="170000"/>
              </a:lnSpc>
            </a:pPr>
            <a:r>
              <a:rPr lang="en-US" sz="1600" dirty="0" smtClean="0"/>
              <a:t>Oxygen </a:t>
            </a:r>
            <a:r>
              <a:rPr lang="en-US" sz="1600" dirty="0"/>
              <a:t>content and Oxygen saturation was </a:t>
            </a:r>
            <a:r>
              <a:rPr lang="en-US" sz="1600" dirty="0" smtClean="0"/>
              <a:t>calculated</a:t>
            </a:r>
          </a:p>
          <a:p>
            <a:pPr>
              <a:lnSpc>
                <a:spcPct val="170000"/>
              </a:lnSpc>
            </a:pPr>
            <a:r>
              <a:rPr lang="en-US" sz="1600" dirty="0" smtClean="0"/>
              <a:t>The relationship between O2 content and O2 saturation depends on the </a:t>
            </a:r>
            <a:r>
              <a:rPr lang="en-US" sz="1600" dirty="0" err="1" smtClean="0"/>
              <a:t>Hb</a:t>
            </a:r>
            <a:r>
              <a:rPr lang="en-US" sz="1600" dirty="0" smtClean="0"/>
              <a:t> </a:t>
            </a:r>
            <a:r>
              <a:rPr lang="en-US" sz="1600" dirty="0" err="1" smtClean="0"/>
              <a:t>conc</a:t>
            </a:r>
            <a:r>
              <a:rPr lang="en-US" sz="1600" dirty="0" smtClean="0"/>
              <a:t> in the patient’s blood</a:t>
            </a:r>
          </a:p>
          <a:p>
            <a:pPr>
              <a:lnSpc>
                <a:spcPct val="170000"/>
              </a:lnSpc>
            </a:pPr>
            <a:r>
              <a:rPr lang="en-US" sz="1600" dirty="0" smtClean="0"/>
              <a:t>Ex 75% O2 saturation of PA blood will be associated with substantially lower O2 content in an anemic patient.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372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O2 saturation – O2 dissociation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Method of saturation calculation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Major </a:t>
            </a:r>
            <a:r>
              <a:rPr lang="en-US" sz="1600" dirty="0"/>
              <a:t>disadvantage of dissociation curve is its dependency on </a:t>
            </a:r>
            <a:r>
              <a:rPr lang="en-US" sz="1600" dirty="0" smtClean="0"/>
              <a:t>other factors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71800"/>
            <a:ext cx="4572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6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O2 saturation by spectrophotometry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Based on Beers </a:t>
            </a:r>
            <a:r>
              <a:rPr lang="en-US" sz="1600" dirty="0" smtClean="0"/>
              <a:t>law – the </a:t>
            </a:r>
            <a:r>
              <a:rPr lang="en-US" sz="1600" dirty="0" err="1" smtClean="0"/>
              <a:t>conc</a:t>
            </a:r>
            <a:r>
              <a:rPr lang="en-US" sz="1600" dirty="0" smtClean="0"/>
              <a:t> of a given solute in a solvent is determined by the amount of light that is absorbed by the solute at a specific wavelength.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 smtClean="0"/>
              <a:t>Advantages </a:t>
            </a:r>
            <a:r>
              <a:rPr lang="en-US" sz="1600" dirty="0"/>
              <a:t>: quick ,accurate, precise , subject to few errors , </a:t>
            </a:r>
            <a:r>
              <a:rPr lang="en-US" sz="1600" dirty="0" smtClean="0"/>
              <a:t>less dependency </a:t>
            </a:r>
            <a:r>
              <a:rPr lang="en-US" sz="1600" dirty="0"/>
              <a:t>on </a:t>
            </a:r>
            <a:r>
              <a:rPr lang="en-US" sz="1600" dirty="0" err="1"/>
              <a:t>Hb</a:t>
            </a:r>
            <a:r>
              <a:rPr lang="en-US" sz="1600" dirty="0"/>
              <a:t>% </a:t>
            </a:r>
          </a:p>
        </p:txBody>
      </p:sp>
    </p:spTree>
    <p:extLst>
      <p:ext uri="{BB962C8B-B14F-4D97-AF65-F5344CB8AC3E}">
        <p14:creationId xmlns:p14="http://schemas.microsoft.com/office/powerpoint/2010/main" val="9898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Disadvantages 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/>
              <a:t>Inaccurate if large amounts of </a:t>
            </a:r>
            <a:r>
              <a:rPr lang="en-US" sz="1600" dirty="0" err="1"/>
              <a:t>carboxy</a:t>
            </a:r>
            <a:r>
              <a:rPr lang="en-US" sz="1600" dirty="0"/>
              <a:t> hemoglobin is present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err="1"/>
              <a:t>Indocyanine</a:t>
            </a:r>
            <a:r>
              <a:rPr lang="en-US" sz="1600" dirty="0"/>
              <a:t> green interfere with light source of </a:t>
            </a:r>
            <a:r>
              <a:rPr lang="en-US" sz="1600" dirty="0" smtClean="0"/>
              <a:t>spectrophotometry</a:t>
            </a:r>
            <a:endParaRPr lang="en-US" sz="16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/>
              <a:t>Elevated bilirubin </a:t>
            </a:r>
            <a:r>
              <a:rPr lang="en-US" sz="1600" dirty="0" smtClean="0"/>
              <a:t>affect </a:t>
            </a:r>
            <a:r>
              <a:rPr lang="en-US" sz="1600" dirty="0"/>
              <a:t>absorption of light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a-DK" sz="1600" dirty="0" smtClean="0"/>
              <a:t>1</a:t>
            </a:r>
            <a:r>
              <a:rPr lang="da-DK" sz="1600" dirty="0"/>
              <a:t>% error at 95% O2 saturation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a-DK" sz="1600" dirty="0" smtClean="0"/>
              <a:t>2.5</a:t>
            </a:r>
            <a:r>
              <a:rPr lang="da-DK" sz="1600" dirty="0"/>
              <a:t>% error at 70% O2 saturation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O2 </a:t>
            </a:r>
            <a:r>
              <a:rPr lang="en-US" sz="1600" dirty="0"/>
              <a:t>saturation spectrophotometry is presently best method for </a:t>
            </a:r>
            <a:r>
              <a:rPr lang="en-US" sz="1600" dirty="0" err="1"/>
              <a:t>oximetry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02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Screening for L-&gt;R shunt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/>
              <a:t>Take blood samples from SVC and PA </a:t>
            </a:r>
          </a:p>
          <a:p>
            <a:pPr algn="just">
              <a:lnSpc>
                <a:spcPct val="150000"/>
              </a:lnSpc>
            </a:pPr>
            <a:r>
              <a:rPr lang="en-US" sz="1600" dirty="0"/>
              <a:t>If </a:t>
            </a:r>
            <a:r>
              <a:rPr lang="el-GR" sz="1600" dirty="0"/>
              <a:t>Δ</a:t>
            </a:r>
            <a:r>
              <a:rPr lang="en-US" sz="1600" dirty="0"/>
              <a:t> O 2 saturation between these  is </a:t>
            </a:r>
            <a:r>
              <a:rPr lang="en-US" sz="1600" dirty="0">
                <a:solidFill>
                  <a:srgbClr val="FFC000"/>
                </a:solidFill>
              </a:rPr>
              <a:t>≥8</a:t>
            </a:r>
            <a:r>
              <a:rPr lang="en-US" sz="1600" dirty="0" smtClean="0">
                <a:solidFill>
                  <a:srgbClr val="FFC000"/>
                </a:solidFill>
              </a:rPr>
              <a:t>%</a:t>
            </a:r>
            <a:r>
              <a:rPr lang="en-US" sz="1600" dirty="0" smtClean="0"/>
              <a:t>,</a:t>
            </a:r>
            <a:r>
              <a:rPr lang="en-US" sz="1600" dirty="0" smtClean="0">
                <a:solidFill>
                  <a:srgbClr val="FFC000"/>
                </a:solidFill>
              </a:rPr>
              <a:t> </a:t>
            </a:r>
            <a:r>
              <a:rPr lang="en-US" sz="1600" dirty="0" smtClean="0"/>
              <a:t>a L-&gt; R shunt may be present and a full </a:t>
            </a:r>
            <a:r>
              <a:rPr lang="en-US" sz="1600" dirty="0" err="1" smtClean="0"/>
              <a:t>oximetry</a:t>
            </a:r>
            <a:r>
              <a:rPr lang="en-US" sz="1600" dirty="0" smtClean="0"/>
              <a:t> run should be done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3668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Procedure of </a:t>
            </a:r>
            <a:r>
              <a:rPr lang="en-US" sz="3600" dirty="0" err="1" smtClean="0"/>
              <a:t>Oximetry</a:t>
            </a:r>
            <a:r>
              <a:rPr lang="en-US" sz="3600" dirty="0" smtClean="0"/>
              <a:t> Run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2-mL sample from each of the following </a:t>
            </a:r>
            <a:r>
              <a:rPr lang="en-US" sz="1600" dirty="0" smtClean="0"/>
              <a:t>locations:</a:t>
            </a:r>
            <a:endParaRPr lang="en-US" sz="1600" dirty="0"/>
          </a:p>
          <a:p>
            <a:pPr marL="578358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/>
              <a:t>Left </a:t>
            </a:r>
            <a:r>
              <a:rPr lang="en-US" sz="1600" dirty="0"/>
              <a:t>and/or right pulmonary artery &amp; Main pulmonary artery</a:t>
            </a:r>
          </a:p>
          <a:p>
            <a:pPr marL="578358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/>
              <a:t>Right </a:t>
            </a:r>
            <a:r>
              <a:rPr lang="en-US" sz="1600" dirty="0"/>
              <a:t>ventricle, outflow tract, mid &amp; tricuspid valve </a:t>
            </a:r>
            <a:r>
              <a:rPr lang="en-US" sz="1600" dirty="0" smtClean="0"/>
              <a:t>or apex</a:t>
            </a:r>
            <a:endParaRPr lang="en-US" sz="1600" dirty="0"/>
          </a:p>
          <a:p>
            <a:pPr marL="578358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/>
              <a:t>Right </a:t>
            </a:r>
            <a:r>
              <a:rPr lang="en-US" sz="1600" dirty="0"/>
              <a:t>atrium, low or near tricuspid valve , mid &amp; high </a:t>
            </a:r>
          </a:p>
          <a:p>
            <a:pPr marL="578358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/>
              <a:t>Superior </a:t>
            </a:r>
            <a:r>
              <a:rPr lang="en-US" sz="1600" dirty="0"/>
              <a:t>vena cava, low (near junction with right atrium</a:t>
            </a:r>
            <a:r>
              <a:rPr lang="en-US" sz="1600" dirty="0" smtClean="0"/>
              <a:t>)</a:t>
            </a:r>
            <a:endParaRPr lang="en-US" sz="1600" dirty="0"/>
          </a:p>
          <a:p>
            <a:pPr marL="578358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/>
              <a:t>Superior </a:t>
            </a:r>
            <a:r>
              <a:rPr lang="en-US" sz="1600" dirty="0"/>
              <a:t>vena cava, high (near junction with innominate vein</a:t>
            </a:r>
            <a:r>
              <a:rPr lang="en-US" sz="1600" dirty="0" smtClean="0"/>
              <a:t>)</a:t>
            </a:r>
            <a:endParaRPr lang="en-US" sz="1600" dirty="0"/>
          </a:p>
          <a:p>
            <a:pPr marL="578358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/>
              <a:t>Inferior </a:t>
            </a:r>
            <a:r>
              <a:rPr lang="en-US" sz="1600" dirty="0"/>
              <a:t>vena cava, high (just at or below diaphragm</a:t>
            </a:r>
            <a:r>
              <a:rPr lang="en-US" sz="1600" dirty="0" smtClean="0"/>
              <a:t>)</a:t>
            </a:r>
            <a:endParaRPr lang="en-US" sz="1600" dirty="0"/>
          </a:p>
          <a:p>
            <a:pPr marL="578358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/>
              <a:t>Inferior </a:t>
            </a:r>
            <a:r>
              <a:rPr lang="en-US" sz="1600" dirty="0"/>
              <a:t>vena cava, low (at L4-L5</a:t>
            </a:r>
            <a:r>
              <a:rPr lang="en-US" sz="1600" dirty="0" smtClean="0"/>
              <a:t>)</a:t>
            </a:r>
            <a:endParaRPr lang="en-US" sz="1600" dirty="0"/>
          </a:p>
          <a:p>
            <a:pPr marL="578358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/>
              <a:t>Left ventricle</a:t>
            </a:r>
            <a:endParaRPr lang="en-US" sz="1600" dirty="0"/>
          </a:p>
          <a:p>
            <a:pPr marL="578358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/>
              <a:t>Aorta </a:t>
            </a:r>
            <a:r>
              <a:rPr lang="en-US" sz="1600" dirty="0"/>
              <a:t>(distal to insertion of </a:t>
            </a:r>
            <a:r>
              <a:rPr lang="en-US" sz="1600" dirty="0" err="1"/>
              <a:t>ductus</a:t>
            </a:r>
            <a:r>
              <a:rPr lang="en-US" sz="16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Confirm location by pressure measurement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If frequent </a:t>
            </a:r>
            <a:r>
              <a:rPr lang="en-US" sz="1600" dirty="0" err="1" smtClean="0"/>
              <a:t>extrasystoles</a:t>
            </a:r>
            <a:r>
              <a:rPr lang="en-US" sz="1600" dirty="0" smtClean="0"/>
              <a:t> occur, do not persist. Obtain samples from three different locations in RV and RA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35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1600" dirty="0"/>
              <a:t>In performing the </a:t>
            </a:r>
            <a:r>
              <a:rPr lang="en-US" sz="1600" dirty="0" err="1"/>
              <a:t>oximetry</a:t>
            </a:r>
            <a:r>
              <a:rPr lang="en-US" sz="1600" dirty="0"/>
              <a:t> run, an end-hole catheter (e.g., </a:t>
            </a:r>
            <a:r>
              <a:rPr lang="en-US" sz="1600" dirty="0" smtClean="0"/>
              <a:t>Swan- </a:t>
            </a:r>
            <a:r>
              <a:rPr lang="en-US" sz="1600" dirty="0" err="1" smtClean="0"/>
              <a:t>Ganz</a:t>
            </a:r>
            <a:r>
              <a:rPr lang="en-US" sz="1600" dirty="0" smtClean="0"/>
              <a:t> </a:t>
            </a:r>
            <a:r>
              <a:rPr lang="en-US" sz="1600" dirty="0"/>
              <a:t>balloon flotation catheter) or one with side holes close to its </a:t>
            </a:r>
            <a:r>
              <a:rPr lang="en-US" sz="1600" dirty="0" smtClean="0"/>
              <a:t>tip (e.g</a:t>
            </a:r>
            <a:r>
              <a:rPr lang="en-US" sz="1600" dirty="0"/>
              <a:t>., a </a:t>
            </a:r>
            <a:r>
              <a:rPr lang="en-US" sz="1600" dirty="0" err="1"/>
              <a:t>Goodale-Lubin</a:t>
            </a:r>
            <a:r>
              <a:rPr lang="en-US" sz="1600" dirty="0"/>
              <a:t> catheter) can be </a:t>
            </a:r>
            <a:r>
              <a:rPr lang="en-US" sz="1600" dirty="0" smtClean="0"/>
              <a:t>used</a:t>
            </a:r>
          </a:p>
          <a:p>
            <a:pPr>
              <a:lnSpc>
                <a:spcPct val="170000"/>
              </a:lnSpc>
            </a:pPr>
            <a:r>
              <a:rPr lang="en-US" sz="1600" dirty="0"/>
              <a:t>Catheter tip position adjusted by  pressure measurement </a:t>
            </a:r>
          </a:p>
          <a:p>
            <a:pPr>
              <a:lnSpc>
                <a:spcPct val="17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entire procedure should take less than 7 </a:t>
            </a:r>
            <a:r>
              <a:rPr lang="en-US" sz="1600" dirty="0" smtClean="0"/>
              <a:t>minutes</a:t>
            </a:r>
            <a:endParaRPr lang="en-US" sz="1600" dirty="0"/>
          </a:p>
          <a:p>
            <a:pPr>
              <a:lnSpc>
                <a:spcPct val="170000"/>
              </a:lnSpc>
            </a:pPr>
            <a:r>
              <a:rPr lang="en-US" sz="1600" dirty="0" smtClean="0"/>
              <a:t>If </a:t>
            </a:r>
            <a:r>
              <a:rPr lang="en-US" sz="1600" dirty="0"/>
              <a:t>a sample cannot be obtained from a specific site because </a:t>
            </a:r>
            <a:r>
              <a:rPr lang="en-US" sz="1600" dirty="0" smtClean="0"/>
              <a:t>of ventricular </a:t>
            </a:r>
            <a:r>
              <a:rPr lang="en-US" sz="1600" dirty="0"/>
              <a:t>premature beats, that site should be skipped until the </a:t>
            </a:r>
            <a:r>
              <a:rPr lang="en-US" sz="1600" dirty="0" smtClean="0"/>
              <a:t>rest of </a:t>
            </a:r>
            <a:r>
              <a:rPr lang="en-US" sz="1600" dirty="0"/>
              <a:t>the run has been completed</a:t>
            </a:r>
          </a:p>
        </p:txBody>
      </p:sp>
    </p:spTree>
    <p:extLst>
      <p:ext uri="{BB962C8B-B14F-4D97-AF65-F5344CB8AC3E}">
        <p14:creationId xmlns:p14="http://schemas.microsoft.com/office/powerpoint/2010/main" val="12255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Our concepts of heart disease are based on the enormous reservoir </a:t>
            </a:r>
            <a:r>
              <a:rPr lang="en-US" sz="1800" dirty="0" smtClean="0"/>
              <a:t>of physiologic </a:t>
            </a:r>
            <a:r>
              <a:rPr lang="en-US" sz="1800" dirty="0"/>
              <a:t>and anatomic knowledge derived from the past 70 </a:t>
            </a:r>
            <a:r>
              <a:rPr lang="en-US" sz="1800" dirty="0" smtClean="0"/>
              <a:t>years of experience </a:t>
            </a:r>
            <a:r>
              <a:rPr lang="en-US" sz="1800" dirty="0"/>
              <a:t>in the cardiac catheterization laboratory.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As </a:t>
            </a:r>
            <a:r>
              <a:rPr lang="en-US" sz="1800" dirty="0"/>
              <a:t>Andre Cournand remarked in his Nobel lecture of December </a:t>
            </a:r>
            <a:r>
              <a:rPr lang="en-US" sz="1800" dirty="0" smtClean="0"/>
              <a:t>11,1956</a:t>
            </a:r>
            <a:r>
              <a:rPr lang="en-US" sz="1800" dirty="0"/>
              <a:t>, the cardiac </a:t>
            </a:r>
            <a:r>
              <a:rPr lang="en-US" sz="1800" dirty="0" smtClean="0"/>
              <a:t>catheterization </a:t>
            </a:r>
            <a:r>
              <a:rPr lang="en-US" sz="1800" dirty="0"/>
              <a:t>was the key in the lock.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By </a:t>
            </a:r>
            <a:r>
              <a:rPr lang="en-US" sz="1800" dirty="0"/>
              <a:t>turning this key, Cournand and his colleagues led us into a new era </a:t>
            </a:r>
            <a:r>
              <a:rPr lang="en-US" sz="1800" dirty="0" smtClean="0"/>
              <a:t>in the </a:t>
            </a:r>
            <a:r>
              <a:rPr lang="en-US" sz="1800" dirty="0"/>
              <a:t>understanding of normal and disordered cardiac function in humans</a:t>
            </a:r>
          </a:p>
        </p:txBody>
      </p:sp>
    </p:spTree>
    <p:extLst>
      <p:ext uri="{BB962C8B-B14F-4D97-AF65-F5344CB8AC3E}">
        <p14:creationId xmlns:p14="http://schemas.microsoft.com/office/powerpoint/2010/main" val="260986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Normal values for O2 saturation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828800"/>
            <a:ext cx="449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01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31520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31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391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813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to do if significant step up detected?</a:t>
            </a:r>
            <a:endParaRPr lang="en-US" sz="3600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Step 1: Determine MV O2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Step 2: Calculate </a:t>
            </a:r>
            <a:r>
              <a:rPr lang="en-US" sz="1600" dirty="0" err="1" smtClean="0"/>
              <a:t>Qp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Step 3: Calculate Qs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Step 4: Calculate shunt flow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Step 5: Determine </a:t>
            </a:r>
            <a:r>
              <a:rPr lang="en-US" sz="1600" dirty="0" err="1" smtClean="0"/>
              <a:t>Qp</a:t>
            </a:r>
            <a:r>
              <a:rPr lang="en-US" sz="1600" dirty="0" smtClean="0"/>
              <a:t>/Qs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17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 O2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1600" dirty="0">
                <a:latin typeface="Arial Narrow" panose="020B0606020202030204" pitchFamily="34" charset="0"/>
              </a:rPr>
              <a:t>The mixed venous oxygen content is the average oxygen content of the blood in the chamber proximal to the left to right  shunt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1600" dirty="0">
                <a:latin typeface="Arial Narrow" panose="020B0606020202030204" pitchFamily="34" charset="0"/>
              </a:rPr>
              <a:t>                             </a:t>
            </a:r>
            <a:endParaRPr lang="en-IN" sz="1600" dirty="0" smtClean="0">
              <a:latin typeface="Arial Narrow" panose="020B0606020202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IN" sz="1600" dirty="0">
              <a:latin typeface="Arial Narrow" panose="020B0606020202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IN" sz="1600" dirty="0" smtClean="0">
              <a:latin typeface="Arial Narrow" panose="020B0606020202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IN" sz="1600" dirty="0">
                <a:latin typeface="Arial Narrow" panose="020B0606020202030204" pitchFamily="34" charset="0"/>
              </a:rPr>
              <a:t> </a:t>
            </a:r>
            <a:r>
              <a:rPr lang="en-IN" sz="1600" dirty="0" smtClean="0">
                <a:latin typeface="Arial Narrow" panose="020B0606020202030204" pitchFamily="34" charset="0"/>
              </a:rPr>
              <a:t>         </a:t>
            </a:r>
            <a:r>
              <a:rPr lang="en-IN" sz="1600" u="sng" dirty="0" smtClean="0">
                <a:latin typeface="Arial Narrow" panose="020B0606020202030204" pitchFamily="34" charset="0"/>
              </a:rPr>
              <a:t>FLAMM </a:t>
            </a:r>
            <a:r>
              <a:rPr lang="en-IN" sz="1600" u="sng" dirty="0">
                <a:latin typeface="Arial Narrow" panose="020B0606020202030204" pitchFamily="34" charset="0"/>
              </a:rPr>
              <a:t>FORMULA</a:t>
            </a:r>
            <a:endParaRPr lang="en-US" sz="1600" u="sng" dirty="0">
              <a:solidFill>
                <a:srgbClr val="FFC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 Narrow" panose="020B0606020202030204" pitchFamily="34" charset="0"/>
              </a:rPr>
              <a:t>MVO2 ( At Rest)  =     </a:t>
            </a:r>
            <a:r>
              <a:rPr lang="en-US" sz="1600" u="sng" dirty="0">
                <a:latin typeface="Arial Narrow" panose="020B0606020202030204" pitchFamily="34" charset="0"/>
              </a:rPr>
              <a:t>3 SVC O2 + 1 IVC O2  </a:t>
            </a:r>
          </a:p>
          <a:p>
            <a:pPr>
              <a:lnSpc>
                <a:spcPct val="150000"/>
              </a:lnSpc>
              <a:buNone/>
            </a:pPr>
            <a:r>
              <a:rPr lang="en-US" sz="1600" dirty="0">
                <a:latin typeface="Arial Narrow" panose="020B0606020202030204" pitchFamily="34" charset="0"/>
              </a:rPr>
              <a:t>                                                     </a:t>
            </a:r>
            <a:r>
              <a:rPr lang="en-US" sz="1600" dirty="0" smtClean="0">
                <a:latin typeface="Arial Narrow" panose="020B0606020202030204" pitchFamily="34" charset="0"/>
              </a:rPr>
              <a:t>        </a:t>
            </a:r>
            <a:r>
              <a:rPr lang="en-US" sz="1600" dirty="0">
                <a:latin typeface="Arial Narrow" panose="020B0606020202030204" pitchFamily="34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 Narrow" panose="020B0606020202030204" pitchFamily="34" charset="0"/>
              </a:rPr>
              <a:t>MVO2 ( At Exercise) = </a:t>
            </a:r>
            <a:r>
              <a:rPr lang="en-US" sz="1600" u="sng" dirty="0">
                <a:latin typeface="Arial Narrow" panose="020B0606020202030204" pitchFamily="34" charset="0"/>
              </a:rPr>
              <a:t>1 SVC O2 + 2 IVC O2  </a:t>
            </a:r>
          </a:p>
          <a:p>
            <a:pPr>
              <a:lnSpc>
                <a:spcPct val="150000"/>
              </a:lnSpc>
              <a:buNone/>
            </a:pPr>
            <a:r>
              <a:rPr lang="en-US" sz="1600" dirty="0">
                <a:latin typeface="Arial Narrow" panose="020B0606020202030204" pitchFamily="34" charset="0"/>
              </a:rPr>
              <a:t>                                                    </a:t>
            </a:r>
            <a:r>
              <a:rPr lang="en-US" sz="1600" dirty="0" smtClean="0">
                <a:latin typeface="Arial Narrow" panose="020B0606020202030204" pitchFamily="34" charset="0"/>
              </a:rPr>
              <a:t>          </a:t>
            </a:r>
            <a:r>
              <a:rPr lang="en-US" sz="1600" dirty="0">
                <a:latin typeface="Arial Narrow" panose="020B0606020202030204" pitchFamily="34" charset="0"/>
              </a:rPr>
              <a:t>3</a:t>
            </a:r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943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119452"/>
              </p:ext>
            </p:extLst>
          </p:nvPr>
        </p:nvGraphicFramePr>
        <p:xfrm>
          <a:off x="457200" y="1882775"/>
          <a:ext cx="8229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/>
                        <a:t>Location of shunt as determined by site of O2 step-up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/>
                        <a:t>Mixed venous sample to be used in </a:t>
                      </a:r>
                      <a:r>
                        <a:rPr lang="en-US" sz="1600" dirty="0" err="1" smtClean="0"/>
                        <a:t>calculatng</a:t>
                      </a:r>
                      <a:r>
                        <a:rPr lang="en-US" sz="1600" dirty="0" smtClean="0"/>
                        <a:t> systemic blood flow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/>
                        <a:t>1. PA (e.g., PDA)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/>
                        <a:t>RV, </a:t>
                      </a:r>
                      <a:r>
                        <a:rPr lang="en-US" sz="1600" dirty="0" err="1" smtClean="0"/>
                        <a:t>avg</a:t>
                      </a:r>
                      <a:r>
                        <a:rPr lang="en-US" sz="1600" dirty="0" smtClean="0"/>
                        <a:t> of samples obtained during </a:t>
                      </a:r>
                      <a:r>
                        <a:rPr lang="en-US" sz="1600" dirty="0" err="1" smtClean="0"/>
                        <a:t>oximetry</a:t>
                      </a:r>
                      <a:r>
                        <a:rPr lang="en-US" sz="1600" dirty="0" smtClean="0"/>
                        <a:t> run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/>
                        <a:t>2. RV (e.g., VSD)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/>
                        <a:t>RA, </a:t>
                      </a:r>
                      <a:r>
                        <a:rPr lang="en-US" sz="1600" dirty="0" err="1" smtClean="0"/>
                        <a:t>avg</a:t>
                      </a:r>
                      <a:r>
                        <a:rPr lang="en-US" sz="1600" dirty="0" smtClean="0"/>
                        <a:t> of all samples during </a:t>
                      </a:r>
                      <a:r>
                        <a:rPr lang="en-US" sz="1600" dirty="0" err="1" smtClean="0"/>
                        <a:t>oximetry</a:t>
                      </a:r>
                      <a:r>
                        <a:rPr lang="en-US" sz="1600" dirty="0" smtClean="0"/>
                        <a:t> run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/>
                        <a:t>3. RA (e.g., ASD)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u="sng" dirty="0" smtClean="0">
                          <a:latin typeface="Arial Narrow" panose="020B0606020202030204" pitchFamily="34" charset="0"/>
                        </a:rPr>
                        <a:t>3 SVC O2 + 1 IVC O2  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                 4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83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Calculation of Pulmonary Blood Flow (</a:t>
            </a:r>
            <a:r>
              <a:rPr lang="en-US" sz="3600" dirty="0" err="1" smtClean="0"/>
              <a:t>Qp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590800"/>
            <a:ext cx="29146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0" y="1828800"/>
            <a:ext cx="4572000" cy="37388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PULMONARY VEIN SATURATION    </a:t>
            </a:r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If a PV not entered and if systemic saturation ≥95%  - Use the systemic saturation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If systemic saturation &lt;95% 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                    -Look for R-&gt; L shunt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                    -If shunt present take PVO2 as 98%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                    -If no shunt use the observed systemic SpO2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476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CALCULATION OF SYSTEMIC  BLOOD FLOW (Q</a:t>
            </a:r>
            <a:r>
              <a:rPr lang="en-US" sz="3600" baseline="-25000" dirty="0">
                <a:solidFill>
                  <a:schemeClr val="accent1"/>
                </a:solidFill>
              </a:rPr>
              <a:t>S</a:t>
            </a:r>
            <a:r>
              <a:rPr lang="en-US" sz="3600" dirty="0">
                <a:solidFill>
                  <a:schemeClr val="accent1"/>
                </a:solidFill>
              </a:rPr>
              <a:t> )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09800"/>
            <a:ext cx="4114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47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Calculation of L-&gt;R Shunt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If there is no evidence of an associated R-&gt; L shunt, the L-&gt;R shunt is calculated by</a:t>
            </a:r>
          </a:p>
          <a:p>
            <a:pPr marL="64008" indent="0">
              <a:lnSpc>
                <a:spcPct val="150000"/>
              </a:lnSpc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 </a:t>
            </a:r>
          </a:p>
          <a:p>
            <a:pPr marL="64008" indent="0">
              <a:lnSpc>
                <a:spcPct val="150000"/>
              </a:lnSpc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L-&gt;R shunt = </a:t>
            </a:r>
            <a:r>
              <a:rPr lang="en-US" sz="1600" dirty="0" err="1" smtClean="0"/>
              <a:t>Qp</a:t>
            </a:r>
            <a:r>
              <a:rPr lang="en-US" sz="1600" dirty="0" smtClean="0"/>
              <a:t> – Qs (measured in L/min)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356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Flow Ratio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76962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The ratio can be calculated from knowledge of blood O2 saturation </a:t>
            </a:r>
            <a:r>
              <a:rPr lang="en-US" sz="1600" dirty="0" smtClean="0"/>
              <a:t>alone</a:t>
            </a:r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Qp</a:t>
            </a:r>
            <a:r>
              <a:rPr lang="en-US" sz="1600" dirty="0" smtClean="0"/>
              <a:t>/ Qs = ( SA O2 – MV O2) / (PV O2 – PA O2)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Qp</a:t>
            </a:r>
            <a:r>
              <a:rPr lang="en-US" sz="1600" dirty="0" smtClean="0"/>
              <a:t>/Qs ratio: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smtClean="0"/>
              <a:t>≥ 2.0 large L-&gt;R shunt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smtClean="0"/>
              <a:t>Between 1.5 &amp; 2.0 intermediate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smtClean="0"/>
              <a:t>&lt; 1.5 small L-&gt; R shunt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5953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In 1930, Klein reported 11 RT heart catheterizations, including </a:t>
            </a:r>
            <a:r>
              <a:rPr lang="en-US" sz="1800" dirty="0" smtClean="0"/>
              <a:t>passage to </a:t>
            </a:r>
            <a:r>
              <a:rPr lang="en-US" sz="1800" dirty="0"/>
              <a:t>the RV and measurement of cardiac output using Fick's principle.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In </a:t>
            </a:r>
            <a:r>
              <a:rPr lang="en-US" sz="1800" dirty="0"/>
              <a:t>1932, </a:t>
            </a:r>
            <a:r>
              <a:rPr lang="en-US" sz="1800" dirty="0" err="1"/>
              <a:t>Padillo</a:t>
            </a:r>
            <a:r>
              <a:rPr lang="en-US" sz="1800" dirty="0"/>
              <a:t> and coworkers reported right heart catheterization </a:t>
            </a:r>
            <a:r>
              <a:rPr lang="en-US" sz="1800" dirty="0" smtClean="0"/>
              <a:t>and measurement </a:t>
            </a:r>
            <a:r>
              <a:rPr lang="en-US" sz="1800" dirty="0"/>
              <a:t>of cardiac output in two subjects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In </a:t>
            </a:r>
            <a:r>
              <a:rPr lang="en-US" sz="1800" dirty="0"/>
              <a:t>1947, Dexter reported his studies on congenital heart disease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The </a:t>
            </a:r>
            <a:r>
              <a:rPr lang="en-US" sz="1800" dirty="0"/>
              <a:t>biggest change in the last 25 years has been the return to </a:t>
            </a:r>
            <a:r>
              <a:rPr lang="en-US" sz="1800" dirty="0" smtClean="0"/>
              <a:t>the therapeutic </a:t>
            </a:r>
            <a:r>
              <a:rPr lang="en-US" sz="1800" dirty="0"/>
              <a:t>potential of the cardiac </a:t>
            </a:r>
            <a:r>
              <a:rPr lang="en-US" sz="1800" dirty="0" smtClean="0"/>
              <a:t>catheterization.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405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Calculation of bidirectional shunts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Bidirectional shunt makes use of a hypothetic quantity known as effective blood flow, the flow that would exist in the absence of any L-&gt; R or R-&gt; L shunting: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L-&gt; R shunt = </a:t>
            </a:r>
            <a:r>
              <a:rPr lang="en-US" sz="1600" dirty="0" err="1" smtClean="0"/>
              <a:t>Qp</a:t>
            </a:r>
            <a:r>
              <a:rPr lang="en-US" sz="1600" dirty="0" smtClean="0"/>
              <a:t> - </a:t>
            </a:r>
            <a:r>
              <a:rPr lang="en-US" sz="1600" dirty="0" err="1" smtClean="0"/>
              <a:t>Qeff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R-&gt; L shunt = Qs - </a:t>
            </a:r>
            <a:r>
              <a:rPr lang="en-US" sz="1600" dirty="0" err="1" smtClean="0"/>
              <a:t>Qeff</a:t>
            </a:r>
            <a:endParaRPr lang="en-US" sz="1600" dirty="0" smtClean="0"/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3165764"/>
            <a:ext cx="298132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7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Limitations of </a:t>
            </a:r>
            <a:r>
              <a:rPr lang="en-US" sz="3600" dirty="0" err="1" smtClean="0"/>
              <a:t>oximetry</a:t>
            </a:r>
            <a:r>
              <a:rPr lang="en-US" sz="3600" dirty="0" smtClean="0"/>
              <a:t> method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/>
              <a:t>Absence </a:t>
            </a:r>
            <a:r>
              <a:rPr lang="en-US" sz="1600" dirty="0"/>
              <a:t>of a steady state </a:t>
            </a:r>
            <a:r>
              <a:rPr lang="en-US" sz="1600" dirty="0" smtClean="0"/>
              <a:t>during the </a:t>
            </a:r>
            <a:r>
              <a:rPr lang="en-US" sz="1600" dirty="0"/>
              <a:t>collection of blood </a:t>
            </a:r>
            <a:r>
              <a:rPr lang="en-US" sz="1600" dirty="0" smtClean="0"/>
              <a:t>samples</a:t>
            </a:r>
          </a:p>
          <a:p>
            <a:pPr marL="64008" indent="0">
              <a:lnSpc>
                <a:spcPct val="150000"/>
              </a:lnSpc>
              <a:buNone/>
            </a:pPr>
            <a:endParaRPr lang="en-U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6659563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9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lnSpc>
                <a:spcPct val="150000"/>
              </a:lnSpc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2. </a:t>
            </a:r>
            <a:r>
              <a:rPr lang="en-US" sz="1600" dirty="0" smtClean="0"/>
              <a:t>Lacks sensitivity</a:t>
            </a:r>
          </a:p>
          <a:p>
            <a:pPr marL="64008" indent="0">
              <a:lnSpc>
                <a:spcPct val="150000"/>
              </a:lnSpc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3. </a:t>
            </a:r>
            <a:r>
              <a:rPr lang="en-US" sz="1600" dirty="0" err="1" smtClean="0"/>
              <a:t>Antman</a:t>
            </a:r>
            <a:r>
              <a:rPr lang="en-US" sz="1600" dirty="0" smtClean="0"/>
              <a:t> </a:t>
            </a:r>
            <a:r>
              <a:rPr lang="en-US" sz="1600" dirty="0"/>
              <a:t>and coworkers , </a:t>
            </a:r>
            <a:r>
              <a:rPr lang="en-US" sz="1600" dirty="0" smtClean="0"/>
              <a:t>normal variability of oxygen saturation in right heart chambers influenced </a:t>
            </a:r>
            <a:r>
              <a:rPr lang="en-US" sz="1600" dirty="0"/>
              <a:t>by </a:t>
            </a:r>
            <a:r>
              <a:rPr lang="en-US" sz="1600" dirty="0" smtClean="0"/>
              <a:t>the magnitude </a:t>
            </a:r>
            <a:r>
              <a:rPr lang="en-US" sz="1600" dirty="0"/>
              <a:t>of systemic blood </a:t>
            </a:r>
            <a:r>
              <a:rPr lang="en-US" sz="1600" dirty="0" smtClean="0"/>
              <a:t>flow</a:t>
            </a:r>
            <a:endParaRPr lang="en-US" sz="1600" dirty="0"/>
          </a:p>
          <a:p>
            <a:pPr marL="64008" indent="0">
              <a:lnSpc>
                <a:spcPct val="150000"/>
              </a:lnSpc>
              <a:buNone/>
            </a:pPr>
            <a:r>
              <a:rPr lang="en-US" sz="1600" dirty="0"/>
              <a:t> </a:t>
            </a:r>
            <a:r>
              <a:rPr lang="en-US" sz="1600" dirty="0" smtClean="0"/>
              <a:t>  High </a:t>
            </a:r>
            <a:r>
              <a:rPr lang="en-US" sz="1600" dirty="0"/>
              <a:t>levels of systemic </a:t>
            </a:r>
            <a:r>
              <a:rPr lang="en-US" sz="1600" dirty="0" smtClean="0"/>
              <a:t>flow tend </a:t>
            </a:r>
            <a:r>
              <a:rPr lang="en-US" sz="1600" dirty="0"/>
              <a:t>to equalize the arterial </a:t>
            </a:r>
            <a:r>
              <a:rPr lang="en-US" sz="1600" dirty="0" smtClean="0"/>
              <a:t>and </a:t>
            </a:r>
            <a:r>
              <a:rPr lang="en-US" sz="1600" dirty="0" smtClean="0"/>
              <a:t>venous O2 values </a:t>
            </a:r>
            <a:r>
              <a:rPr lang="en-US" sz="1600" dirty="0"/>
              <a:t>and </a:t>
            </a:r>
            <a:r>
              <a:rPr lang="en-US" sz="1600" dirty="0" smtClean="0"/>
              <a:t>therefore elevated SBF will cause the MVO2 to be higher than normal </a:t>
            </a:r>
            <a:endParaRPr lang="en-US" sz="1600" dirty="0" smtClean="0"/>
          </a:p>
          <a:p>
            <a:pPr marL="64008" indent="0">
              <a:lnSpc>
                <a:spcPct val="150000"/>
              </a:lnSpc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4. </a:t>
            </a:r>
            <a:r>
              <a:rPr lang="en-US" sz="1600" dirty="0" err="1" smtClean="0"/>
              <a:t>Antman</a:t>
            </a:r>
            <a:r>
              <a:rPr lang="en-US" sz="1600" dirty="0" smtClean="0"/>
              <a:t> </a:t>
            </a:r>
            <a:r>
              <a:rPr lang="en-US" sz="1600" dirty="0"/>
              <a:t>and colleagues , the influence of blood </a:t>
            </a:r>
            <a:r>
              <a:rPr lang="en-US" sz="1600" dirty="0" smtClean="0"/>
              <a:t>hemoglobin concentration </a:t>
            </a:r>
            <a:r>
              <a:rPr lang="en-US" sz="1600" dirty="0"/>
              <a:t>may be important when blood O2 content (rather than </a:t>
            </a:r>
            <a:r>
              <a:rPr lang="en-US" sz="1600" dirty="0" smtClean="0"/>
              <a:t>O2 saturation</a:t>
            </a:r>
            <a:r>
              <a:rPr lang="en-US" sz="1600" dirty="0"/>
              <a:t>) is used to detect a shunt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828675"/>
            <a:ext cx="755332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11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dirty="0">
                <a:solidFill>
                  <a:schemeClr val="accent1"/>
                </a:solidFill>
              </a:rPr>
              <a:t>GUIDELINES FOR OPTIMUM USE OF OXIMETRIC METHOD FOR SHUNT DETECTION AND QUANTIFICATION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1600" dirty="0"/>
              <a:t>Blood samples at multiple sites should be obtained rapidly.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1600" dirty="0"/>
              <a:t>     The entire procedure should take &lt; 7 Minutes. </a:t>
            </a:r>
          </a:p>
          <a:p>
            <a:pPr algn="just">
              <a:lnSpc>
                <a:spcPct val="150000"/>
              </a:lnSpc>
            </a:pPr>
            <a:r>
              <a:rPr lang="en-IN" sz="1600" dirty="0"/>
              <a:t>Blood O</a:t>
            </a:r>
            <a:r>
              <a:rPr lang="en-IN" sz="1600" baseline="-25000" dirty="0"/>
              <a:t>2</a:t>
            </a:r>
            <a:r>
              <a:rPr lang="en-IN" sz="1600" dirty="0"/>
              <a:t> saturation data rather than O</a:t>
            </a:r>
            <a:r>
              <a:rPr lang="en-IN" sz="1600" baseline="-25000" dirty="0"/>
              <a:t>2</a:t>
            </a:r>
            <a:r>
              <a:rPr lang="en-IN" sz="1600" dirty="0"/>
              <a:t> content data are preferable</a:t>
            </a:r>
          </a:p>
          <a:p>
            <a:pPr algn="just">
              <a:lnSpc>
                <a:spcPct val="150000"/>
              </a:lnSpc>
            </a:pPr>
            <a:r>
              <a:rPr lang="en-IN" sz="1600" dirty="0"/>
              <a:t>Comparison of the mean of all values obtained in the respective chambers is preferable to comparison of highest values in each </a:t>
            </a:r>
            <a:r>
              <a:rPr lang="en-IN" sz="1600" dirty="0" smtClean="0"/>
              <a:t>chamber</a:t>
            </a:r>
            <a:endParaRPr lang="en-IN" sz="1600" dirty="0"/>
          </a:p>
          <a:p>
            <a:pPr algn="just">
              <a:lnSpc>
                <a:spcPct val="150000"/>
              </a:lnSpc>
            </a:pPr>
            <a:r>
              <a:rPr lang="en-IN" sz="1600" dirty="0"/>
              <a:t>Because of the important influence of SBF on shunt detection</a:t>
            </a:r>
            <a:r>
              <a:rPr lang="en-IN" sz="1600" dirty="0">
                <a:solidFill>
                  <a:srgbClr val="FFC000"/>
                </a:solidFill>
              </a:rPr>
              <a:t> </a:t>
            </a:r>
            <a:r>
              <a:rPr lang="en-IN" sz="1600" dirty="0" smtClean="0"/>
              <a:t>exercise</a:t>
            </a:r>
            <a:r>
              <a:rPr lang="en-IN" sz="1600" dirty="0" smtClean="0">
                <a:solidFill>
                  <a:srgbClr val="FFC000"/>
                </a:solidFill>
              </a:rPr>
              <a:t> </a:t>
            </a:r>
            <a:r>
              <a:rPr lang="en-IN" sz="1600" dirty="0"/>
              <a:t>should be used in equivocal cases where a low SBF is present at </a:t>
            </a:r>
            <a:r>
              <a:rPr lang="en-IN" sz="1600" dirty="0" smtClean="0"/>
              <a:t>rest</a:t>
            </a:r>
            <a:endParaRPr lang="en-IN" sz="1600" dirty="0"/>
          </a:p>
          <a:p>
            <a:pPr>
              <a:lnSpc>
                <a:spcPct val="150000"/>
              </a:lnSpc>
            </a:pPr>
            <a:endParaRPr lang="en-IN" sz="1600" dirty="0"/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022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391399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591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1400" dirty="0"/>
              <a:t>T</a:t>
            </a:r>
            <a:r>
              <a:rPr lang="en-US" sz="1400" dirty="0" smtClean="0"/>
              <a:t>here </a:t>
            </a:r>
            <a:r>
              <a:rPr lang="en-US" sz="1400" dirty="0"/>
              <a:t>is a step-up in </a:t>
            </a:r>
            <a:r>
              <a:rPr lang="en-US" sz="1400" dirty="0" smtClean="0"/>
              <a:t>oxygen saturation </a:t>
            </a:r>
            <a:r>
              <a:rPr lang="en-US" sz="1400" dirty="0"/>
              <a:t>in the mid-right atrium. </a:t>
            </a:r>
            <a:endParaRPr lang="en-US" sz="1400" dirty="0" smtClean="0"/>
          </a:p>
          <a:p>
            <a:pPr>
              <a:lnSpc>
                <a:spcPct val="170000"/>
              </a:lnSpc>
            </a:pPr>
            <a:r>
              <a:rPr lang="en-US" sz="1400" dirty="0" smtClean="0"/>
              <a:t>The </a:t>
            </a:r>
            <a:r>
              <a:rPr lang="en-US" sz="1400" dirty="0"/>
              <a:t>average or </a:t>
            </a:r>
            <a:r>
              <a:rPr lang="en-US" sz="1400" dirty="0" smtClean="0"/>
              <a:t>mean value </a:t>
            </a:r>
            <a:r>
              <a:rPr lang="en-US" sz="1400" dirty="0"/>
              <a:t>for the vena </a:t>
            </a:r>
            <a:r>
              <a:rPr lang="en-US" sz="1400" dirty="0" err="1"/>
              <a:t>caval</a:t>
            </a:r>
            <a:r>
              <a:rPr lang="en-US" sz="1400" dirty="0"/>
              <a:t> samples in this patient is calculated </a:t>
            </a:r>
            <a:r>
              <a:rPr lang="en-US" sz="1400" dirty="0" smtClean="0"/>
              <a:t>as  (3 </a:t>
            </a:r>
            <a:r>
              <a:rPr lang="en-US" sz="1400" dirty="0"/>
              <a:t>[ SVC] + 1 [ IVC ] </a:t>
            </a:r>
            <a:r>
              <a:rPr lang="en-US" sz="1400" dirty="0" smtClean="0"/>
              <a:t>)/4</a:t>
            </a:r>
            <a:r>
              <a:rPr lang="en-US" sz="1400" dirty="0"/>
              <a:t>. </a:t>
            </a:r>
            <a:endParaRPr lang="en-US" sz="1400" dirty="0" smtClean="0"/>
          </a:p>
          <a:p>
            <a:pPr>
              <a:lnSpc>
                <a:spcPct val="170000"/>
              </a:lnSpc>
            </a:pPr>
            <a:r>
              <a:rPr lang="en-US" sz="1400" dirty="0" smtClean="0"/>
              <a:t>SVC </a:t>
            </a:r>
            <a:r>
              <a:rPr lang="en-US" sz="1400" dirty="0"/>
              <a:t>is the average of SVC </a:t>
            </a:r>
            <a:r>
              <a:rPr lang="en-US" sz="1400" dirty="0" smtClean="0"/>
              <a:t>samples (i</a:t>
            </a:r>
            <a:r>
              <a:rPr lang="en-US" sz="1400" dirty="0"/>
              <a:t>. e . , 67.5% in this example) </a:t>
            </a:r>
            <a:r>
              <a:rPr lang="en-US" sz="1400" dirty="0" smtClean="0"/>
              <a:t>and </a:t>
            </a:r>
            <a:r>
              <a:rPr lang="en-US" sz="1400" dirty="0"/>
              <a:t>IVC is the value for the </a:t>
            </a:r>
            <a:r>
              <a:rPr lang="en-US" sz="1400" dirty="0" smtClean="0"/>
              <a:t>IVC sample </a:t>
            </a:r>
            <a:r>
              <a:rPr lang="en-US" sz="1400" dirty="0"/>
              <a:t>taken at the level of the diaphragm only (i. e . , 73</a:t>
            </a:r>
            <a:r>
              <a:rPr lang="en-US" sz="1400" dirty="0" smtClean="0"/>
              <a:t>%).</a:t>
            </a:r>
            <a:endParaRPr lang="en-US" sz="1400" dirty="0"/>
          </a:p>
          <a:p>
            <a:pPr>
              <a:lnSpc>
                <a:spcPct val="170000"/>
              </a:lnSpc>
            </a:pPr>
            <a:r>
              <a:rPr lang="en-US" sz="1400" dirty="0"/>
              <a:t>Thus the vena </a:t>
            </a:r>
            <a:r>
              <a:rPr lang="en-US" sz="1400" dirty="0" err="1"/>
              <a:t>caval</a:t>
            </a:r>
            <a:r>
              <a:rPr lang="en-US" sz="1400" dirty="0"/>
              <a:t> mean 02 saturation for the example </a:t>
            </a:r>
            <a:r>
              <a:rPr lang="en-US" sz="1400" dirty="0" smtClean="0"/>
              <a:t>illustrated in is </a:t>
            </a:r>
            <a:r>
              <a:rPr lang="en-US" sz="1400" dirty="0"/>
              <a:t>(3 [ 6 7 . 5 ] + 1 [ 73 ] </a:t>
            </a:r>
            <a:r>
              <a:rPr lang="en-US" sz="1400" dirty="0" smtClean="0"/>
              <a:t>)/4 </a:t>
            </a:r>
            <a:r>
              <a:rPr lang="en-US" sz="1400" dirty="0"/>
              <a:t>= 69% . </a:t>
            </a:r>
            <a:endParaRPr lang="en-US" sz="1400" dirty="0" smtClean="0"/>
          </a:p>
          <a:p>
            <a:pPr>
              <a:lnSpc>
                <a:spcPct val="170000"/>
              </a:lnSpc>
            </a:pPr>
            <a:r>
              <a:rPr lang="en-US" sz="1400" dirty="0" smtClean="0"/>
              <a:t>The</a:t>
            </a:r>
            <a:r>
              <a:rPr lang="en-US" sz="1400" dirty="0"/>
              <a:t> </a:t>
            </a:r>
            <a:r>
              <a:rPr lang="en-US" sz="1400" dirty="0" smtClean="0"/>
              <a:t>right </a:t>
            </a:r>
            <a:r>
              <a:rPr lang="en-US" sz="1400" dirty="0"/>
              <a:t>atrial mean 02 saturation for this patient is (74 + 84 </a:t>
            </a:r>
            <a:r>
              <a:rPr lang="en-US" sz="1400" dirty="0" smtClean="0"/>
              <a:t>+ 79)/3 </a:t>
            </a:r>
            <a:r>
              <a:rPr lang="en-US" sz="1400" dirty="0"/>
              <a:t>= 79% . </a:t>
            </a:r>
            <a:endParaRPr lang="en-US" sz="1400" dirty="0" smtClean="0"/>
          </a:p>
          <a:p>
            <a:pPr>
              <a:lnSpc>
                <a:spcPct val="170000"/>
              </a:lnSpc>
            </a:pPr>
            <a:r>
              <a:rPr lang="en-US" sz="1400" dirty="0" smtClean="0"/>
              <a:t>The </a:t>
            </a:r>
            <a:r>
              <a:rPr lang="en-US" sz="1400" dirty="0"/>
              <a:t>1 0% step-up in mean 02 saturation </a:t>
            </a:r>
            <a:r>
              <a:rPr lang="en-US" sz="1400" dirty="0" smtClean="0"/>
              <a:t>from vena </a:t>
            </a:r>
            <a:r>
              <a:rPr lang="en-US" sz="1400" dirty="0"/>
              <a:t>cava to right atrium is higher than the 7% value </a:t>
            </a:r>
            <a:r>
              <a:rPr lang="en-US" sz="1400" dirty="0" smtClean="0"/>
              <a:t>listed as </a:t>
            </a:r>
            <a:r>
              <a:rPr lang="en-US" sz="1400" dirty="0"/>
              <a:t>a criterion for a significant step-up at </a:t>
            </a:r>
            <a:r>
              <a:rPr lang="en-US" sz="1400" dirty="0" smtClean="0"/>
              <a:t>the atrial </a:t>
            </a:r>
            <a:r>
              <a:rPr lang="en-US" sz="1400" dirty="0"/>
              <a:t>level.</a:t>
            </a:r>
          </a:p>
        </p:txBody>
      </p:sp>
    </p:spTree>
    <p:extLst>
      <p:ext uri="{BB962C8B-B14F-4D97-AF65-F5344CB8AC3E}">
        <p14:creationId xmlns:p14="http://schemas.microsoft.com/office/powerpoint/2010/main" val="230126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If the patient's 02 consumption is 240 </a:t>
            </a:r>
            <a:r>
              <a:rPr lang="en-US" sz="1600" dirty="0" smtClean="0"/>
              <a:t>mL 02/minute </a:t>
            </a:r>
            <a:r>
              <a:rPr lang="en-US" sz="1600" dirty="0"/>
              <a:t>and the blood hemoglobin concentration is 14 g%, </a:t>
            </a:r>
            <a:r>
              <a:rPr lang="en-US" sz="1600" dirty="0" smtClean="0"/>
              <a:t>pulmonary and </a:t>
            </a:r>
            <a:r>
              <a:rPr lang="en-US" sz="1600" dirty="0"/>
              <a:t>systemic blood flows may be calculated as </a:t>
            </a:r>
            <a:r>
              <a:rPr lang="en-US" sz="1600" dirty="0" smtClean="0"/>
              <a:t>follows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r>
              <a:rPr lang="en-US" sz="1600" dirty="0"/>
              <a:t>PV 02 content was not measured, but left ventricular (</a:t>
            </a:r>
            <a:r>
              <a:rPr lang="en-US" sz="1600" dirty="0" smtClean="0"/>
              <a:t>LV) and </a:t>
            </a:r>
            <a:r>
              <a:rPr lang="en-US" sz="1600" dirty="0"/>
              <a:t>arterial blood 02 saturation was 96% </a:t>
            </a:r>
            <a:r>
              <a:rPr lang="en-US" sz="1600" dirty="0" smtClean="0"/>
              <a:t> </a:t>
            </a:r>
            <a:r>
              <a:rPr lang="en-US" sz="1600" dirty="0"/>
              <a:t>and therefore it may be </a:t>
            </a:r>
            <a:r>
              <a:rPr lang="en-US" sz="1600" dirty="0" smtClean="0"/>
              <a:t>assumed that </a:t>
            </a:r>
            <a:r>
              <a:rPr lang="en-US" sz="1600" dirty="0"/>
              <a:t>PV blood 02 saturation was 96</a:t>
            </a:r>
            <a:r>
              <a:rPr lang="en-US" sz="1600" dirty="0" smtClean="0"/>
              <a:t>%.</a:t>
            </a:r>
          </a:p>
          <a:p>
            <a:r>
              <a:rPr lang="en-US" sz="1600" dirty="0" smtClean="0"/>
              <a:t>PV O2 content may be calculated as:</a:t>
            </a:r>
            <a:endParaRPr lang="en-US" sz="1600" dirty="0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0350" y="3200400"/>
            <a:ext cx="29146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986770"/>
            <a:ext cx="34290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374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Qp</a:t>
            </a:r>
            <a:r>
              <a:rPr lang="en-US" sz="1600" dirty="0" smtClean="0"/>
              <a:t>/Qs is 7.7/4.7 = 1.65</a:t>
            </a:r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Qp</a:t>
            </a:r>
            <a:r>
              <a:rPr lang="en-US" sz="1600" dirty="0" smtClean="0"/>
              <a:t>-Qs is 7.7 – 4.7 = 3 L/min</a:t>
            </a: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8" y="2209800"/>
            <a:ext cx="3334215" cy="165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19226"/>
            <a:ext cx="27241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594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1. what is the level of shunt?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2. what is the direction of shunt?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3. what is the diagnosis?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4. what is </a:t>
            </a:r>
            <a:r>
              <a:rPr lang="en-US" sz="1600" dirty="0" err="1" smtClean="0"/>
              <a:t>Qp</a:t>
            </a:r>
            <a:r>
              <a:rPr lang="en-US" sz="1600" dirty="0" smtClean="0"/>
              <a:t>/Qs?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56235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929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467600" cy="440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64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In this case, the patient has a large 02 step-up in </a:t>
            </a:r>
            <a:r>
              <a:rPr lang="en-US" sz="1600" dirty="0" smtClean="0"/>
              <a:t>the right </a:t>
            </a:r>
            <a:r>
              <a:rPr lang="en-US" sz="1600" dirty="0"/>
              <a:t>ventricle, indicating the presence of a ventricular </a:t>
            </a:r>
            <a:r>
              <a:rPr lang="en-US" sz="1600" dirty="0" err="1" smtClean="0"/>
              <a:t>septal</a:t>
            </a:r>
            <a:r>
              <a:rPr lang="en-US" sz="1600" dirty="0"/>
              <a:t> </a:t>
            </a:r>
            <a:r>
              <a:rPr lang="en-US" sz="1600" dirty="0" smtClean="0"/>
              <a:t>defect</a:t>
            </a:r>
            <a:r>
              <a:rPr lang="en-US" sz="1600" dirty="0"/>
              <a:t>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If </a:t>
            </a:r>
            <a:r>
              <a:rPr lang="en-US" sz="1600" dirty="0"/>
              <a:t>02 consumption is 260 </a:t>
            </a:r>
            <a:r>
              <a:rPr lang="en-US" sz="1600" dirty="0" smtClean="0"/>
              <a:t>ml/minute </a:t>
            </a:r>
            <a:r>
              <a:rPr lang="en-US" sz="1600" dirty="0"/>
              <a:t>and </a:t>
            </a:r>
            <a:r>
              <a:rPr lang="en-US" sz="1600" dirty="0" smtClean="0"/>
              <a:t>hemoglobin is </a:t>
            </a:r>
            <a:r>
              <a:rPr lang="en-US" sz="1600" dirty="0"/>
              <a:t>15 g% , </a:t>
            </a:r>
            <a:r>
              <a:rPr lang="en-US" sz="1600" dirty="0" smtClean="0"/>
              <a:t>then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r>
              <a:rPr lang="en-US" sz="1600" dirty="0"/>
              <a:t>In this case, the 02 saturation of mixed venous blood is </a:t>
            </a:r>
            <a:r>
              <a:rPr lang="en-US" sz="1600" dirty="0" smtClean="0"/>
              <a:t>calculated by </a:t>
            </a:r>
            <a:r>
              <a:rPr lang="en-US" sz="1600" dirty="0"/>
              <a:t>averaging the right atrial 02 saturations </a:t>
            </a:r>
            <a:r>
              <a:rPr lang="en-US" sz="1600" dirty="0" smtClean="0"/>
              <a:t>because the </a:t>
            </a:r>
            <a:r>
              <a:rPr lang="en-US" sz="1600" dirty="0"/>
              <a:t>right atrium is the chamber immediately proximal to </a:t>
            </a:r>
            <a:r>
              <a:rPr lang="en-US" sz="1600" dirty="0" smtClean="0"/>
              <a:t>the 02 step-up.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76600"/>
            <a:ext cx="311467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634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Indicator dilution technique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Various dyes that are used are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err="1" smtClean="0"/>
              <a:t>Indocyanine</a:t>
            </a:r>
            <a:r>
              <a:rPr lang="en-US" sz="1600" dirty="0" smtClean="0"/>
              <a:t> </a:t>
            </a:r>
            <a:r>
              <a:rPr lang="en-US" sz="1600" dirty="0"/>
              <a:t>green dye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smtClean="0"/>
              <a:t>Inhaled </a:t>
            </a:r>
            <a:r>
              <a:rPr lang="en-US" sz="1600" dirty="0"/>
              <a:t>hydrogen , dissolved hydrogen in saline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smtClean="0"/>
              <a:t>Freon </a:t>
            </a:r>
            <a:r>
              <a:rPr lang="en-US" sz="1600" dirty="0"/>
              <a:t>test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smtClean="0"/>
              <a:t>L </a:t>
            </a:r>
            <a:r>
              <a:rPr lang="en-US" sz="1600" dirty="0"/>
              <a:t>– krypton – 85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smtClean="0"/>
              <a:t>Nitrous </a:t>
            </a:r>
            <a:r>
              <a:rPr lang="en-US" sz="1600" dirty="0"/>
              <a:t>oxide test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smtClean="0"/>
              <a:t>T </a:t>
            </a:r>
            <a:r>
              <a:rPr lang="en-US" sz="1600" dirty="0"/>
              <a:t>- 1824</a:t>
            </a:r>
          </a:p>
        </p:txBody>
      </p:sp>
    </p:spTree>
    <p:extLst>
      <p:ext uri="{BB962C8B-B14F-4D97-AF65-F5344CB8AC3E}">
        <p14:creationId xmlns:p14="http://schemas.microsoft.com/office/powerpoint/2010/main" val="16647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For detection of left to right shunt dye is injected in to </a:t>
            </a:r>
            <a:r>
              <a:rPr lang="en-US" sz="1600" dirty="0" smtClean="0"/>
              <a:t>proximal chamber </a:t>
            </a:r>
            <a:r>
              <a:rPr lang="en-US" sz="1600" dirty="0"/>
              <a:t>and sample is taken from distal chamber by densitometry </a:t>
            </a:r>
            <a:r>
              <a:rPr lang="en-US" sz="1600" dirty="0" smtClean="0"/>
              <a:t>and density </a:t>
            </a:r>
            <a:r>
              <a:rPr lang="en-US" sz="1600" dirty="0"/>
              <a:t>of dye displayed over time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Usually </a:t>
            </a:r>
            <a:r>
              <a:rPr lang="en-US" sz="1600" dirty="0"/>
              <a:t>it is injected in to PA and </a:t>
            </a:r>
            <a:r>
              <a:rPr lang="en-US" sz="1600" dirty="0" smtClean="0"/>
              <a:t>sampling in the systemic artery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 smtClean="0"/>
              <a:t>Presence </a:t>
            </a:r>
            <a:r>
              <a:rPr lang="en-US" sz="1600" dirty="0"/>
              <a:t>of L </a:t>
            </a:r>
            <a:r>
              <a:rPr lang="en-US" sz="1600" dirty="0" smtClean="0"/>
              <a:t>– </a:t>
            </a:r>
            <a:r>
              <a:rPr lang="en-US" sz="1600" dirty="0"/>
              <a:t>R shunt is detected by early recirculation of dye on </a:t>
            </a:r>
            <a:r>
              <a:rPr lang="en-US" sz="1600" dirty="0" smtClean="0"/>
              <a:t>the down </a:t>
            </a:r>
            <a:r>
              <a:rPr lang="en-US" sz="1600" dirty="0"/>
              <a:t>slope of the curve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In </a:t>
            </a:r>
            <a:r>
              <a:rPr lang="en-US" sz="1600" dirty="0"/>
              <a:t>addition to identification curve can also predict the severity of shunt</a:t>
            </a:r>
          </a:p>
        </p:txBody>
      </p:sp>
    </p:spTree>
    <p:extLst>
      <p:ext uri="{BB962C8B-B14F-4D97-AF65-F5344CB8AC3E}">
        <p14:creationId xmlns:p14="http://schemas.microsoft.com/office/powerpoint/2010/main" val="851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4114800" cy="4572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Can detect left to right shunts too small to be detected by the O2 step up method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Thus if there is no evidence of a left to right shunt there is no need to perform an </a:t>
            </a:r>
            <a:r>
              <a:rPr lang="en-US" sz="1600" dirty="0" err="1" smtClean="0"/>
              <a:t>oximetry</a:t>
            </a:r>
            <a:r>
              <a:rPr lang="en-US" sz="1600" dirty="0" smtClean="0"/>
              <a:t> run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The studies of Castillo and coworkers suggest that left-to-right shunts as small as 25% of the systemic output can be detected by standard pulmonary artery to systemic artery dye curves</a:t>
            </a:r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Although it may detect the presence of a shunt, it does not localize it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401955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54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Normal                                                                    Left to right shunt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124200"/>
            <a:ext cx="3000396" cy="2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089564"/>
            <a:ext cx="357193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340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Angiography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E</a:t>
            </a:r>
            <a:r>
              <a:rPr lang="en-US" sz="1600" dirty="0" smtClean="0"/>
              <a:t>ffective </a:t>
            </a:r>
            <a:r>
              <a:rPr lang="en-US" sz="1600" dirty="0"/>
              <a:t>in visualizing and localizing the </a:t>
            </a:r>
            <a:r>
              <a:rPr lang="en-US" sz="1600" dirty="0" err="1" smtClean="0"/>
              <a:t>siteof</a:t>
            </a:r>
            <a:r>
              <a:rPr lang="en-US" sz="1600" dirty="0" smtClean="0"/>
              <a:t> </a:t>
            </a:r>
            <a:r>
              <a:rPr lang="en-US" sz="1600" dirty="0"/>
              <a:t>left-to-right shunts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Angiographic </a:t>
            </a:r>
            <a:r>
              <a:rPr lang="en-US" sz="1600" dirty="0"/>
              <a:t>demonstration of anatomy has become a routine part </a:t>
            </a:r>
            <a:r>
              <a:rPr lang="en-US" sz="1600" dirty="0" smtClean="0"/>
              <a:t>of the </a:t>
            </a:r>
            <a:r>
              <a:rPr lang="en-US" sz="1600" dirty="0"/>
              <a:t>preoperative evaluation of patients with congenital or </a:t>
            </a:r>
            <a:r>
              <a:rPr lang="en-US" sz="1600" dirty="0" smtClean="0"/>
              <a:t>acquired shunts </a:t>
            </a:r>
            <a:r>
              <a:rPr lang="en-US" sz="1600" dirty="0"/>
              <a:t>and is useful in localizing the anatomic site of the shunt</a:t>
            </a:r>
          </a:p>
        </p:txBody>
      </p:sp>
    </p:spTree>
    <p:extLst>
      <p:ext uri="{BB962C8B-B14F-4D97-AF65-F5344CB8AC3E}">
        <p14:creationId xmlns:p14="http://schemas.microsoft.com/office/powerpoint/2010/main" val="413203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696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8369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Angiograms in the LAXO in VSD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4572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483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Angiograms in the lateral position in patent </a:t>
            </a:r>
            <a:r>
              <a:rPr lang="en-US" sz="3600" dirty="0" err="1"/>
              <a:t>ductus</a:t>
            </a:r>
            <a:r>
              <a:rPr lang="en-US" sz="3600" dirty="0"/>
              <a:t> </a:t>
            </a:r>
            <a:r>
              <a:rPr lang="en-US" sz="3600" dirty="0" err="1"/>
              <a:t>arteriosus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62769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5509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Angiograms in the LAO position in RSOV to RA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943599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63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Shunt: Detection</a:t>
            </a:r>
          </a:p>
          <a:p>
            <a:pPr marL="64008" indent="0">
              <a:lnSpc>
                <a:spcPct val="150000"/>
              </a:lnSpc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Localization</a:t>
            </a:r>
          </a:p>
          <a:p>
            <a:pPr marL="64008" indent="0">
              <a:lnSpc>
                <a:spcPct val="150000"/>
              </a:lnSpc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Quantification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8572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Detection of R-&gt; L </a:t>
            </a:r>
            <a:r>
              <a:rPr lang="en-US" sz="3600" dirty="0" err="1" smtClean="0"/>
              <a:t>intracardiac</a:t>
            </a:r>
            <a:r>
              <a:rPr lang="en-US" sz="3600" dirty="0" smtClean="0"/>
              <a:t> shunts</a:t>
            </a:r>
            <a:endParaRPr lang="en-US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42" y="2049166"/>
            <a:ext cx="6916115" cy="435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80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Attempts to measure right-to-left shunts in patients with cyanotic </a:t>
            </a:r>
            <a:r>
              <a:rPr lang="en-US" sz="1600" dirty="0" smtClean="0"/>
              <a:t>heart disease </a:t>
            </a:r>
            <a:r>
              <a:rPr lang="en-US" sz="1600" dirty="0"/>
              <a:t>date back at least to 1941</a:t>
            </a:r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Prinzmetal</a:t>
            </a:r>
            <a:r>
              <a:rPr lang="en-US" sz="1600" dirty="0" smtClean="0"/>
              <a:t> </a:t>
            </a:r>
            <a:r>
              <a:rPr lang="en-US" sz="1600" dirty="0"/>
              <a:t>, </a:t>
            </a:r>
            <a:r>
              <a:rPr lang="en-US" sz="1600" dirty="0" err="1"/>
              <a:t>Benenson</a:t>
            </a:r>
            <a:r>
              <a:rPr lang="en-US" sz="1600" dirty="0"/>
              <a:t> and </a:t>
            </a:r>
            <a:r>
              <a:rPr lang="en-US" sz="1600" dirty="0" err="1"/>
              <a:t>Hitzig</a:t>
            </a:r>
            <a:r>
              <a:rPr lang="en-US" sz="1600" dirty="0"/>
              <a:t> </a:t>
            </a:r>
            <a:r>
              <a:rPr lang="en-US" sz="1600" dirty="0" smtClean="0"/>
              <a:t>studied </a:t>
            </a:r>
            <a:r>
              <a:rPr lang="en-US" sz="1600" dirty="0"/>
              <a:t>regarding </a:t>
            </a:r>
            <a:r>
              <a:rPr lang="en-US" sz="1600" dirty="0" smtClean="0"/>
              <a:t>R-&gt;L </a:t>
            </a:r>
            <a:r>
              <a:rPr lang="en-US" sz="1600" dirty="0"/>
              <a:t>identification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7650163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3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/>
              <a:t>Prinzmetal</a:t>
            </a:r>
            <a:r>
              <a:rPr lang="en-US" sz="1600" dirty="0"/>
              <a:t> then measured the time necessary for an </a:t>
            </a:r>
            <a:r>
              <a:rPr lang="en-US" sz="1600" dirty="0" smtClean="0"/>
              <a:t>intravenous injection </a:t>
            </a:r>
            <a:r>
              <a:rPr lang="en-US" sz="1600" dirty="0"/>
              <a:t>of a dilute solution of saccharin to be </a:t>
            </a:r>
            <a:r>
              <a:rPr lang="en-US" sz="1600" dirty="0" smtClean="0"/>
              <a:t>tasted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 smtClean="0"/>
              <a:t>This </a:t>
            </a:r>
            <a:r>
              <a:rPr lang="en-US" sz="1600" dirty="0"/>
              <a:t>time is equal to the transit time from a peripheral vein through </a:t>
            </a:r>
            <a:r>
              <a:rPr lang="en-US" sz="1600" dirty="0" smtClean="0"/>
              <a:t>the lungs</a:t>
            </a:r>
            <a:r>
              <a:rPr lang="en-US" sz="1600" dirty="0"/>
              <a:t>, through the left heart, and then to the systemic </a:t>
            </a:r>
            <a:r>
              <a:rPr lang="en-US" sz="1600" dirty="0" smtClean="0"/>
              <a:t>circulation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 smtClean="0"/>
              <a:t>By </a:t>
            </a:r>
            <a:r>
              <a:rPr lang="en-US" sz="1600" dirty="0"/>
              <a:t>increasing the concentration of the saccharin, he found that a </a:t>
            </a:r>
            <a:r>
              <a:rPr lang="en-US" sz="1600" dirty="0" smtClean="0"/>
              <a:t>second, much </a:t>
            </a:r>
            <a:r>
              <a:rPr lang="en-US" sz="1600" dirty="0"/>
              <a:t>shorter appearance time occurred in patients with cyanotic </a:t>
            </a:r>
            <a:r>
              <a:rPr lang="en-US" sz="1600" dirty="0" smtClean="0"/>
              <a:t>heart disease </a:t>
            </a:r>
            <a:r>
              <a:rPr lang="en-US" sz="1600" dirty="0"/>
              <a:t>because of the presence of a right-to-left shunt bypassing </a:t>
            </a:r>
            <a:r>
              <a:rPr lang="en-US" sz="1600" dirty="0" smtClean="0"/>
              <a:t>the pulmonary </a:t>
            </a:r>
            <a:r>
              <a:rPr lang="en-US" sz="1600" dirty="0"/>
              <a:t>circulation.</a:t>
            </a:r>
          </a:p>
        </p:txBody>
      </p:sp>
    </p:spTree>
    <p:extLst>
      <p:ext uri="{BB962C8B-B14F-4D97-AF65-F5344CB8AC3E}">
        <p14:creationId xmlns:p14="http://schemas.microsoft.com/office/powerpoint/2010/main" val="30939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He estimated the percent right-to-left shunt by the following formula</a:t>
            </a:r>
            <a:r>
              <a:rPr lang="en-US" sz="1600" dirty="0" smtClean="0"/>
              <a:t>: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 smtClean="0"/>
              <a:t>where </a:t>
            </a:r>
            <a:r>
              <a:rPr lang="en-US" sz="1600" dirty="0"/>
              <a:t>A is the smallest concentration of saccharin to be tasted by way </a:t>
            </a:r>
            <a:r>
              <a:rPr lang="en-US" sz="1600" dirty="0" smtClean="0"/>
              <a:t>of the </a:t>
            </a:r>
            <a:r>
              <a:rPr lang="en-US" sz="1600" dirty="0"/>
              <a:t>long circuit and C is the smallest concentration of saccharin to </a:t>
            </a:r>
            <a:r>
              <a:rPr lang="en-US" sz="1600" dirty="0" smtClean="0"/>
              <a:t>be tasted </a:t>
            </a:r>
            <a:r>
              <a:rPr lang="en-US" sz="1600" dirty="0"/>
              <a:t>by the short </a:t>
            </a:r>
            <a:r>
              <a:rPr lang="en-US" sz="1600" dirty="0" smtClean="0"/>
              <a:t>circuit</a:t>
            </a: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14600"/>
            <a:ext cx="17526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9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Angiography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Important in detecting R-&gt;L shunting caused by a pulmonary AV fistula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In this circumstance, the shunt cannot be detected by indicator- dilution curves on the basis of shortened appearance time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The difference in transit time when the pulmonary capillaries are bypassed is not perceptible by standard indicator – dilution techniques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Angiography may localize R-&gt;L shunts, does not permit quantification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241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Oximetry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Site of R-&gt; L shunts may be localized if blood samples obtained from PV, LA, LV, and aorta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Localized by noting which left heart chamber is the first to show desaturation – step down in O2 concentration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If LA blood O2 sat is normal but desaturation present in LV and aorta, the R-&gt; L shunt is across VSD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Disadvantage: entering PV and LA is not as easy in adults as it is in infants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8868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Echocardiography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Sensitive for the </a:t>
            </a:r>
            <a:r>
              <a:rPr lang="en-US" sz="1600" dirty="0" smtClean="0"/>
              <a:t>detection </a:t>
            </a:r>
            <a:r>
              <a:rPr lang="en-US" sz="1600" dirty="0" smtClean="0"/>
              <a:t>of L-&gt;R and R-&gt;L shunts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Bubble study and echo Doppler techniques are used.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51296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Echocardiographic estimation of </a:t>
            </a:r>
            <a:r>
              <a:rPr lang="en-US" sz="1600" dirty="0" err="1"/>
              <a:t>Qp</a:t>
            </a:r>
            <a:r>
              <a:rPr lang="en-US" sz="1600" dirty="0"/>
              <a:t>/Qs is based on </a:t>
            </a:r>
            <a:r>
              <a:rPr lang="en-US" sz="1600" dirty="0" err="1"/>
              <a:t>doppler</a:t>
            </a:r>
            <a:r>
              <a:rPr lang="en-US" sz="1600" dirty="0"/>
              <a:t> aided calculation of cardiac output as </a:t>
            </a:r>
          </a:p>
          <a:p>
            <a:pPr marL="64008" indent="0">
              <a:lnSpc>
                <a:spcPct val="150000"/>
              </a:lnSpc>
              <a:buNone/>
            </a:pPr>
            <a:r>
              <a:rPr lang="en-US" sz="1600" dirty="0" smtClean="0"/>
              <a:t>               CO </a:t>
            </a:r>
            <a:r>
              <a:rPr lang="en-US" sz="1600" dirty="0"/>
              <a:t>= </a:t>
            </a:r>
            <a:r>
              <a:rPr lang="en-US" sz="1600" u="sng" dirty="0"/>
              <a:t>Mean Velocity x Vessel flow area </a:t>
            </a:r>
            <a:r>
              <a:rPr lang="en-US" sz="1600" u="sng" dirty="0" smtClean="0"/>
              <a:t> </a:t>
            </a:r>
            <a:endParaRPr lang="en-US" sz="1600" u="sng" dirty="0" smtClean="0"/>
          </a:p>
          <a:p>
            <a:pPr marL="64008" indent="0">
              <a:lnSpc>
                <a:spcPct val="150000"/>
              </a:lnSpc>
              <a:buNone/>
            </a:pPr>
            <a:r>
              <a:rPr lang="en-US" sz="1600" dirty="0" smtClean="0"/>
              <a:t>                                              Cosine </a:t>
            </a:r>
            <a:r>
              <a:rPr lang="en-US" sz="1600" dirty="0"/>
              <a:t>θ </a:t>
            </a:r>
            <a:endParaRPr lang="en-US" sz="1600" dirty="0" smtClean="0"/>
          </a:p>
          <a:p>
            <a:pPr marL="64008" indent="0">
              <a:lnSpc>
                <a:spcPct val="150000"/>
              </a:lnSpc>
              <a:buNone/>
            </a:pPr>
            <a:endParaRPr lang="en-US" sz="1600" dirty="0"/>
          </a:p>
          <a:p>
            <a:pPr marL="64008" indent="0">
              <a:lnSpc>
                <a:spcPct val="150000"/>
              </a:lnSpc>
              <a:buNone/>
            </a:pPr>
            <a:r>
              <a:rPr lang="en-US" sz="1600" dirty="0" smtClean="0"/>
              <a:t>        Where </a:t>
            </a:r>
            <a:r>
              <a:rPr lang="en-US" sz="1600" dirty="0"/>
              <a:t>θ is the cosine of the incidence angle between Doppler beam and </a:t>
            </a:r>
            <a:r>
              <a:rPr lang="en-US" sz="1600" dirty="0" smtClean="0"/>
              <a:t>           direction </a:t>
            </a:r>
            <a:r>
              <a:rPr lang="en-US" sz="1600" dirty="0"/>
              <a:t>of flow</a:t>
            </a:r>
          </a:p>
        </p:txBody>
      </p:sp>
    </p:spTree>
    <p:extLst>
      <p:ext uri="{BB962C8B-B14F-4D97-AF65-F5344CB8AC3E}">
        <p14:creationId xmlns:p14="http://schemas.microsoft.com/office/powerpoint/2010/main" val="5918470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Time velocity integral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Flow velocity can be determined by Doppler imaging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If flow were constant it would be simple matter to calculate velocity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In the cardiovascular system flow is pulsatile and individual velocities during the ejection phase must be sampled and then integrated to measure flow volume.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This sum of velocities – TVI and is equal to area enclosed by the Doppler velocity profile during one ejection period</a:t>
            </a:r>
            <a:endParaRPr lang="en-US" sz="1600" dirty="0"/>
          </a:p>
        </p:txBody>
      </p:sp>
      <p:pic>
        <p:nvPicPr>
          <p:cNvPr id="6146" name="Picture 2" descr="C:\Users\asus\Downloads\index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42655"/>
            <a:ext cx="3048000" cy="35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251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The preferred sites for determining SV and cardiac output (in descending order of preference) are as follows: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1.The </a:t>
            </a:r>
            <a:r>
              <a:rPr lang="en-US" sz="1600" dirty="0"/>
              <a:t>LVOT tract or aortic annulus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2.The </a:t>
            </a:r>
            <a:r>
              <a:rPr lang="en-US" sz="1600" dirty="0"/>
              <a:t>mitral annulus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3.The </a:t>
            </a:r>
            <a:r>
              <a:rPr lang="en-US" sz="1600" dirty="0"/>
              <a:t>pulmonic annulus </a:t>
            </a:r>
          </a:p>
        </p:txBody>
      </p:sp>
    </p:spTree>
    <p:extLst>
      <p:ext uri="{BB962C8B-B14F-4D97-AF65-F5344CB8AC3E}">
        <p14:creationId xmlns:p14="http://schemas.microsoft.com/office/powerpoint/2010/main" val="3135571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When to suspect?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1600" dirty="0"/>
              <a:t>1. Unexplained arterial </a:t>
            </a:r>
            <a:r>
              <a:rPr lang="en-IN" sz="1600" dirty="0" smtClean="0"/>
              <a:t>desaturation – suspect R -&gt;L </a:t>
            </a:r>
            <a:r>
              <a:rPr lang="en-IN" sz="1600" dirty="0" err="1" smtClean="0"/>
              <a:t>intracardiac</a:t>
            </a:r>
            <a:r>
              <a:rPr lang="en-IN" sz="1600" dirty="0" smtClean="0"/>
              <a:t> shunt</a:t>
            </a:r>
            <a:endParaRPr lang="en-IN" sz="1600" dirty="0"/>
          </a:p>
          <a:p>
            <a:pPr marL="0" indent="0">
              <a:lnSpc>
                <a:spcPct val="150000"/>
              </a:lnSpc>
              <a:buNone/>
            </a:pPr>
            <a:r>
              <a:rPr lang="en-IN" sz="1600" dirty="0"/>
              <a:t>         -Arterial SpO2 &lt; 95%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1600" dirty="0"/>
              <a:t>        </a:t>
            </a:r>
            <a:r>
              <a:rPr lang="en-IN" sz="1600" dirty="0" smtClean="0"/>
              <a:t> </a:t>
            </a:r>
            <a:r>
              <a:rPr lang="en-IN" sz="1600" dirty="0"/>
              <a:t>-M.C cause is Alveolar Hypoventilation:-Excess sedation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1600" dirty="0"/>
              <a:t>                                                                              </a:t>
            </a:r>
            <a:r>
              <a:rPr lang="en-IN" sz="1600" dirty="0" smtClean="0"/>
              <a:t> </a:t>
            </a:r>
            <a:r>
              <a:rPr lang="en-IN" sz="1600" dirty="0"/>
              <a:t>-COPD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1600" dirty="0"/>
              <a:t>                                                                               </a:t>
            </a:r>
            <a:r>
              <a:rPr lang="en-IN" sz="1600" dirty="0" smtClean="0"/>
              <a:t>-Pulmonary </a:t>
            </a:r>
            <a:r>
              <a:rPr lang="en-IN" sz="1600" dirty="0" err="1"/>
              <a:t>Edema</a:t>
            </a:r>
            <a:endParaRPr lang="en-IN" sz="1600" dirty="0"/>
          </a:p>
          <a:p>
            <a:pPr marL="0" indent="0">
              <a:lnSpc>
                <a:spcPct val="150000"/>
              </a:lnSpc>
              <a:buNone/>
            </a:pPr>
            <a:r>
              <a:rPr lang="en-IN" sz="1600" dirty="0"/>
              <a:t>        </a:t>
            </a:r>
            <a:r>
              <a:rPr lang="en-IN" sz="1600" dirty="0" smtClean="0"/>
              <a:t> </a:t>
            </a:r>
            <a:r>
              <a:rPr lang="en-IN" sz="1600" dirty="0"/>
              <a:t>-Try head up tilt + Deep breaths / Coughing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1600" dirty="0"/>
              <a:t>        </a:t>
            </a:r>
            <a:r>
              <a:rPr lang="en-IN" sz="1600" dirty="0" smtClean="0"/>
              <a:t> -</a:t>
            </a:r>
            <a:r>
              <a:rPr lang="en-IN" sz="1600" dirty="0"/>
              <a:t>Give 100% O2 via rebreathing mask</a:t>
            </a:r>
          </a:p>
          <a:p>
            <a:pPr marL="0" indent="0">
              <a:lnSpc>
                <a:spcPct val="150000"/>
              </a:lnSpc>
              <a:buNone/>
            </a:pPr>
            <a:endParaRPr lang="en-IN" sz="1600" dirty="0"/>
          </a:p>
          <a:p>
            <a:pPr marL="0" indent="0">
              <a:lnSpc>
                <a:spcPct val="150000"/>
              </a:lnSpc>
              <a:buNone/>
            </a:pPr>
            <a:r>
              <a:rPr lang="en-IN" sz="1600" dirty="0"/>
              <a:t>If full arterial saturation cannot be achieved, a Right to Left shunt is presumed to be present</a:t>
            </a:r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68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The LVOT is the most widely used site.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SV </a:t>
            </a:r>
            <a:r>
              <a:rPr lang="en-US" sz="1600" dirty="0"/>
              <a:t>is derived as: </a:t>
            </a:r>
            <a:r>
              <a:rPr lang="en-US" sz="1600" dirty="0" smtClean="0"/>
              <a:t> </a:t>
            </a:r>
            <a:r>
              <a:rPr lang="en-US" sz="1600" dirty="0"/>
              <a:t>SV = CSA ×VTI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 </a:t>
            </a:r>
            <a:r>
              <a:rPr lang="en-US" sz="1600" dirty="0"/>
              <a:t>The CSA of the aortic annulus is circular, with little variability during systole. </a:t>
            </a:r>
            <a:r>
              <a:rPr lang="en-US" sz="16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Because </a:t>
            </a:r>
            <a:r>
              <a:rPr lang="en-US" sz="1600" dirty="0"/>
              <a:t>the area of a circle = πr2, the area of the aortic annulus is derived from the annulus diameter (D) measured in the parasternal long axis view as: </a:t>
            </a:r>
            <a:r>
              <a:rPr lang="en-US" sz="1600" dirty="0" smtClean="0"/>
              <a:t>CSA </a:t>
            </a:r>
            <a:r>
              <a:rPr lang="en-US" sz="1600" dirty="0"/>
              <a:t>= D2 ×π/4 = D2 × 0.785</a:t>
            </a:r>
          </a:p>
        </p:txBody>
      </p:sp>
    </p:spTree>
    <p:extLst>
      <p:ext uri="{BB962C8B-B14F-4D97-AF65-F5344CB8AC3E}">
        <p14:creationId xmlns:p14="http://schemas.microsoft.com/office/powerpoint/2010/main" val="18391081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1600" dirty="0" err="1"/>
              <a:t>Qp</a:t>
            </a:r>
            <a:r>
              <a:rPr lang="en-US" sz="1600" dirty="0"/>
              <a:t> = RVOT CSA× RVOT TVI </a:t>
            </a:r>
          </a:p>
          <a:p>
            <a:pPr>
              <a:lnSpc>
                <a:spcPct val="200000"/>
              </a:lnSpc>
            </a:pPr>
            <a:r>
              <a:rPr lang="en-US" sz="1600" dirty="0" smtClean="0"/>
              <a:t>Qs </a:t>
            </a:r>
            <a:r>
              <a:rPr lang="en-US" sz="1600" dirty="0"/>
              <a:t>= LVOT CSA × LVOT TVI</a:t>
            </a:r>
          </a:p>
        </p:txBody>
      </p:sp>
    </p:spTree>
    <p:extLst>
      <p:ext uri="{BB962C8B-B14F-4D97-AF65-F5344CB8AC3E}">
        <p14:creationId xmlns:p14="http://schemas.microsoft.com/office/powerpoint/2010/main" val="17554141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Aortic valve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4038600" cy="45720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Measurement of the annulus diameter done during early systole </a:t>
            </a:r>
            <a:r>
              <a:rPr lang="en-US" sz="1600" dirty="0" smtClean="0"/>
              <a:t>in the </a:t>
            </a:r>
            <a:r>
              <a:rPr lang="en-US" sz="1600" dirty="0" err="1" smtClean="0"/>
              <a:t>parastenal</a:t>
            </a:r>
            <a:r>
              <a:rPr lang="en-US" sz="1600" dirty="0" smtClean="0"/>
              <a:t> long axis view. 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largest of 3 to 5 measurements should be taken because </a:t>
            </a:r>
            <a:r>
              <a:rPr lang="en-US" sz="1600" dirty="0" smtClean="0"/>
              <a:t>it likely corresponds to the true diameter.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LV outflow velocity is recorded from the apical 5- chamber or long-axis view, with the sample volume positioned about 5 mm proximal to the aortic valve.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68920"/>
            <a:ext cx="376973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5432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Mitral valve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36576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Doppler mitral velocity can be determined by short axis view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Next an M-mode or 2D echo recording of mitral valve is used to determine mitral orifice diameter throughout diastole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A simplest approach uses the diameter of the mitral annulus as measured from the apical views as surrogate for CSA</a:t>
            </a:r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82775"/>
            <a:ext cx="304367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6011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Pulmonary valve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Sample </a:t>
            </a:r>
            <a:r>
              <a:rPr lang="en-US" sz="1600" dirty="0"/>
              <a:t>volume </a:t>
            </a:r>
            <a:r>
              <a:rPr lang="en-US" sz="1600" dirty="0" smtClean="0"/>
              <a:t>positioned at the level of </a:t>
            </a:r>
            <a:r>
              <a:rPr lang="en-US" sz="1600" dirty="0"/>
              <a:t>the pulmonary </a:t>
            </a:r>
            <a:r>
              <a:rPr lang="en-US" sz="1600" dirty="0" smtClean="0"/>
              <a:t>valve usually from the basal short axis view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In children subcostal view can be used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CSA measured as the diameter of outflow tract at the level of annulus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Accurate measurement is difficult in adults because of the challenges of visualizing the lateral border of RVOT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05440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The shunt ratio is determined by calculating pulmonary stroke volume and comparing it with aortic SV.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The difference equals the net shunt volume in the absence of semilunar valve stenosis or regurgitation.</a:t>
            </a:r>
            <a:endParaRPr lang="en-US" sz="1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038600" cy="449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7584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Contrast echocardiography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Intravenous contrast injection of saline remains one of the primary diagnostic tools for detecting an atrial </a:t>
            </a:r>
            <a:r>
              <a:rPr lang="en-US" sz="1600" dirty="0" err="1"/>
              <a:t>septal</a:t>
            </a:r>
            <a:r>
              <a:rPr lang="en-US" sz="1600" dirty="0"/>
              <a:t> defect and, in smaller defects, may provide crucial information as to the presence of a potential shunt that is not directly visualized or has not resulted in a right ventricular volume </a:t>
            </a:r>
            <a:r>
              <a:rPr lang="en-US" sz="1600" dirty="0" smtClean="0"/>
              <a:t>overload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When evaluating a patient for right to left shunt an agent that appears in the LV because of normal </a:t>
            </a:r>
            <a:r>
              <a:rPr lang="en-US" sz="1600" dirty="0" err="1" smtClean="0"/>
              <a:t>transpulmonary</a:t>
            </a:r>
            <a:r>
              <a:rPr lang="en-US" sz="1600" dirty="0" smtClean="0"/>
              <a:t> passage is not appropriate.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6132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44584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445115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5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29289"/>
            <a:ext cx="8229600" cy="427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5613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82775"/>
            <a:ext cx="6934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45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1600" dirty="0"/>
              <a:t>2. PA blood oxygen saturation &gt; 80% : Suspect a </a:t>
            </a:r>
            <a:r>
              <a:rPr lang="en-IN" sz="1600" dirty="0" smtClean="0"/>
              <a:t>left </a:t>
            </a:r>
            <a:r>
              <a:rPr lang="en-IN" sz="1600" dirty="0"/>
              <a:t>to </a:t>
            </a:r>
            <a:r>
              <a:rPr lang="en-IN" sz="1600" dirty="0" smtClean="0"/>
              <a:t>right </a:t>
            </a:r>
            <a:r>
              <a:rPr lang="en-IN" sz="1600" dirty="0" err="1" smtClean="0"/>
              <a:t>intracardiac</a:t>
            </a:r>
            <a:r>
              <a:rPr lang="en-IN" sz="1600" dirty="0" smtClean="0"/>
              <a:t> shunt</a:t>
            </a:r>
            <a:r>
              <a:rPr lang="en-IN" sz="1600" dirty="0"/>
              <a:t>.</a:t>
            </a:r>
          </a:p>
          <a:p>
            <a:pPr>
              <a:lnSpc>
                <a:spcPct val="150000"/>
              </a:lnSpc>
            </a:pPr>
            <a:endParaRPr lang="en-IN" sz="1600" dirty="0"/>
          </a:p>
          <a:p>
            <a:pPr>
              <a:lnSpc>
                <a:spcPct val="150000"/>
              </a:lnSpc>
            </a:pPr>
            <a:r>
              <a:rPr lang="en-IN" sz="1600" dirty="0"/>
              <a:t>3.When data obtained at cardiac catheterization </a:t>
            </a:r>
            <a:r>
              <a:rPr lang="en-IN" sz="1600" dirty="0" smtClean="0"/>
              <a:t>do </a:t>
            </a:r>
            <a:r>
              <a:rPr lang="en-IN" sz="1600" dirty="0"/>
              <a:t>not </a:t>
            </a:r>
            <a:r>
              <a:rPr lang="en-IN" sz="1600" dirty="0" smtClean="0"/>
              <a:t>confirm the presence of a suspected lesion, one should consider the presence of an </a:t>
            </a:r>
            <a:r>
              <a:rPr lang="en-IN" sz="1600" dirty="0" err="1" smtClean="0"/>
              <a:t>intracardiac</a:t>
            </a:r>
            <a:r>
              <a:rPr lang="en-IN" sz="1600" dirty="0" smtClean="0"/>
              <a:t> shunt</a:t>
            </a:r>
            <a:endParaRPr lang="en-IN" sz="1600" dirty="0"/>
          </a:p>
          <a:p>
            <a:pPr>
              <a:lnSpc>
                <a:spcPct val="150000"/>
              </a:lnSpc>
            </a:pPr>
            <a:endParaRPr lang="en-IN" sz="1600" dirty="0"/>
          </a:p>
          <a:p>
            <a:pPr marL="0" indent="0">
              <a:lnSpc>
                <a:spcPct val="150000"/>
              </a:lnSpc>
              <a:buNone/>
            </a:pPr>
            <a:r>
              <a:rPr lang="en-IN" sz="1600" dirty="0"/>
              <a:t>     </a:t>
            </a:r>
            <a:r>
              <a:rPr lang="en-IN" sz="1600" dirty="0" err="1"/>
              <a:t>Eg</a:t>
            </a:r>
            <a:r>
              <a:rPr lang="en-IN" sz="1600" dirty="0"/>
              <a:t>- LV </a:t>
            </a:r>
            <a:r>
              <a:rPr lang="en-IN" sz="1600" dirty="0" err="1"/>
              <a:t>angio</a:t>
            </a:r>
            <a:r>
              <a:rPr lang="en-IN" sz="1600" dirty="0"/>
              <a:t> failing to reveal an MR in a patient with </a:t>
            </a:r>
            <a:r>
              <a:rPr lang="en-IN" sz="1600" dirty="0" smtClean="0"/>
              <a:t>PSM – suspect VSD with left to right shunting </a:t>
            </a:r>
            <a:endParaRPr lang="en-IN" sz="1600" dirty="0"/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6501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Left to Right </a:t>
            </a:r>
            <a:r>
              <a:rPr lang="en-US" sz="3600" dirty="0" err="1" smtClean="0"/>
              <a:t>Intracardiac</a:t>
            </a:r>
            <a:r>
              <a:rPr lang="en-US" sz="3600" dirty="0" smtClean="0"/>
              <a:t> shunts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1.Oximetry </a:t>
            </a:r>
            <a:r>
              <a:rPr lang="en-US" sz="1600" dirty="0"/>
              <a:t>run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2. Flow ratio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3. </a:t>
            </a:r>
            <a:r>
              <a:rPr lang="fr-FR" sz="1600" dirty="0" err="1"/>
              <a:t>Indicator</a:t>
            </a:r>
            <a:r>
              <a:rPr lang="fr-FR" sz="1600" dirty="0"/>
              <a:t> </a:t>
            </a:r>
            <a:r>
              <a:rPr lang="fr-FR" sz="1600" dirty="0" err="1"/>
              <a:t>dye</a:t>
            </a:r>
            <a:r>
              <a:rPr lang="fr-FR" sz="1600" dirty="0"/>
              <a:t> dilution technique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4. </a:t>
            </a:r>
            <a:r>
              <a:rPr lang="en-US" sz="1600" dirty="0" smtClean="0"/>
              <a:t>Angiography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033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Oximetry</a:t>
            </a:r>
            <a:r>
              <a:rPr lang="en-US" sz="3600" dirty="0" smtClean="0"/>
              <a:t> Run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1600" dirty="0" smtClean="0"/>
              <a:t>Measuring O2 content or percentage saturation in blood samples drawn sequentially from PA, RV, RA, SVC, &amp; IVC</a:t>
            </a:r>
          </a:p>
          <a:p>
            <a:pPr>
              <a:lnSpc>
                <a:spcPct val="170000"/>
              </a:lnSpc>
            </a:pPr>
            <a:r>
              <a:rPr lang="en-US" sz="1600" dirty="0">
                <a:solidFill>
                  <a:srgbClr val="FFC000"/>
                </a:solidFill>
              </a:rPr>
              <a:t>L – RT SHUNT </a:t>
            </a:r>
            <a:r>
              <a:rPr lang="en-US" sz="1600" dirty="0"/>
              <a:t>: Detection need “</a:t>
            </a:r>
            <a:r>
              <a:rPr lang="en-US" sz="1600" dirty="0">
                <a:solidFill>
                  <a:srgbClr val="FFC000"/>
                </a:solidFill>
              </a:rPr>
              <a:t>Significant O2 step up” </a:t>
            </a:r>
            <a:r>
              <a:rPr lang="en-US" sz="1600" dirty="0"/>
              <a:t>in blood oxygen saturation or content in one of the right heart chamber/PA</a:t>
            </a:r>
          </a:p>
          <a:p>
            <a:pPr>
              <a:lnSpc>
                <a:spcPct val="170000"/>
              </a:lnSpc>
            </a:pPr>
            <a:endParaRPr lang="en-US" sz="1600" dirty="0"/>
          </a:p>
          <a:p>
            <a:pPr>
              <a:lnSpc>
                <a:spcPct val="170000"/>
              </a:lnSpc>
            </a:pPr>
            <a:r>
              <a:rPr lang="en-US" sz="1600" dirty="0">
                <a:solidFill>
                  <a:srgbClr val="FFC000"/>
                </a:solidFill>
              </a:rPr>
              <a:t>Significant Step up </a:t>
            </a:r>
            <a:r>
              <a:rPr lang="en-US" sz="1600" dirty="0"/>
              <a:t>: Increase in blood O2 content or saturation  that </a:t>
            </a:r>
            <a:r>
              <a:rPr lang="en-US" sz="1600" dirty="0">
                <a:solidFill>
                  <a:srgbClr val="FFC000"/>
                </a:solidFill>
              </a:rPr>
              <a:t>exceeds the normal variability </a:t>
            </a:r>
            <a:r>
              <a:rPr lang="en-US" sz="1600" dirty="0"/>
              <a:t>that might be observed if  multiple samples were drawn from that cardiac chamber</a:t>
            </a:r>
          </a:p>
          <a:p>
            <a:pPr>
              <a:lnSpc>
                <a:spcPct val="170000"/>
              </a:lnSpc>
            </a:pPr>
            <a:endParaRPr lang="en-IN" sz="1600" dirty="0"/>
          </a:p>
          <a:p>
            <a:pPr>
              <a:lnSpc>
                <a:spcPct val="17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817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717</TotalTime>
  <Words>3093</Words>
  <Application>Microsoft Office PowerPoint</Application>
  <PresentationFormat>On-screen Show (4:3)</PresentationFormat>
  <Paragraphs>275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Verve</vt:lpstr>
      <vt:lpstr>Shunt Detection and Quantification</vt:lpstr>
      <vt:lpstr>History </vt:lpstr>
      <vt:lpstr>PowerPoint Presentation</vt:lpstr>
      <vt:lpstr>PowerPoint Presentation</vt:lpstr>
      <vt:lpstr>PowerPoint Presentation</vt:lpstr>
      <vt:lpstr>When to suspect?</vt:lpstr>
      <vt:lpstr>PowerPoint Presentation</vt:lpstr>
      <vt:lpstr>Left to Right Intracardiac shunts</vt:lpstr>
      <vt:lpstr>Oximetry Run</vt:lpstr>
      <vt:lpstr>PowerPoint Presentation</vt:lpstr>
      <vt:lpstr>PowerPoint Presentation</vt:lpstr>
      <vt:lpstr>PowerPoint Presentation</vt:lpstr>
      <vt:lpstr>O2 content vs O2 saturation</vt:lpstr>
      <vt:lpstr>O2 saturation – O2 dissociation curve</vt:lpstr>
      <vt:lpstr>O2 saturation by spectrophotometry</vt:lpstr>
      <vt:lpstr>PowerPoint Presentation</vt:lpstr>
      <vt:lpstr>Screening for L-&gt;R shunt</vt:lpstr>
      <vt:lpstr>Procedure of Oximetry Run</vt:lpstr>
      <vt:lpstr>PowerPoint Presentation</vt:lpstr>
      <vt:lpstr>Normal values for O2 saturation</vt:lpstr>
      <vt:lpstr>PowerPoint Presentation</vt:lpstr>
      <vt:lpstr>PowerPoint Presentation</vt:lpstr>
      <vt:lpstr>What to do if significant step up detected?</vt:lpstr>
      <vt:lpstr>MV O2 Calculation</vt:lpstr>
      <vt:lpstr>PowerPoint Presentation</vt:lpstr>
      <vt:lpstr>Calculation of Pulmonary Blood Flow (Qp)</vt:lpstr>
      <vt:lpstr>CALCULATION OF SYSTEMIC  BLOOD FLOW (QS )</vt:lpstr>
      <vt:lpstr>Calculation of L-&gt;R Shunt</vt:lpstr>
      <vt:lpstr>Flow Ratio</vt:lpstr>
      <vt:lpstr>Calculation of bidirectional shunts</vt:lpstr>
      <vt:lpstr>Limitations of oximetry method</vt:lpstr>
      <vt:lpstr>PowerPoint Presentation</vt:lpstr>
      <vt:lpstr>PowerPoint Presentation</vt:lpstr>
      <vt:lpstr>GUIDELINES FOR OPTIMUM USE OF OXIMETRIC METHOD FOR SHUNT DETECTION AND QUANTIFICATION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Indicator dilution technique</vt:lpstr>
      <vt:lpstr>PowerPoint Presentation</vt:lpstr>
      <vt:lpstr>PowerPoint Presentation</vt:lpstr>
      <vt:lpstr>PowerPoint Presentation</vt:lpstr>
      <vt:lpstr>Angiography</vt:lpstr>
      <vt:lpstr>PowerPoint Presentation</vt:lpstr>
      <vt:lpstr>Angiograms in the LAXO in VSD</vt:lpstr>
      <vt:lpstr>Angiograms in the lateral position in patent ductus arteriosus</vt:lpstr>
      <vt:lpstr>Angiograms in the LAO position in RSOV to RA</vt:lpstr>
      <vt:lpstr>Detection of R-&gt; L intracardiac shunts</vt:lpstr>
      <vt:lpstr>PowerPoint Presentation</vt:lpstr>
      <vt:lpstr>PowerPoint Presentation</vt:lpstr>
      <vt:lpstr>PowerPoint Presentation</vt:lpstr>
      <vt:lpstr>Angiography</vt:lpstr>
      <vt:lpstr>Oximetry </vt:lpstr>
      <vt:lpstr>Echocardiography </vt:lpstr>
      <vt:lpstr>PowerPoint Presentation</vt:lpstr>
      <vt:lpstr>Time velocity integral</vt:lpstr>
      <vt:lpstr>PowerPoint Presentation</vt:lpstr>
      <vt:lpstr>PowerPoint Presentation</vt:lpstr>
      <vt:lpstr>PowerPoint Presentation</vt:lpstr>
      <vt:lpstr>Aortic valve</vt:lpstr>
      <vt:lpstr>Mitral valve</vt:lpstr>
      <vt:lpstr>Pulmonary valve</vt:lpstr>
      <vt:lpstr>PowerPoint Presentation</vt:lpstr>
      <vt:lpstr>Contrast echocardiography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Shunt Detection and Quantification</dc:title>
  <dc:creator>vinayak alur</dc:creator>
  <cp:lastModifiedBy>asus</cp:lastModifiedBy>
  <cp:revision>96</cp:revision>
  <dcterms:created xsi:type="dcterms:W3CDTF">2006-08-16T00:00:00Z</dcterms:created>
  <dcterms:modified xsi:type="dcterms:W3CDTF">2020-07-15T20:40:16Z</dcterms:modified>
</cp:coreProperties>
</file>